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8" r:id="rId3"/>
    <p:sldId id="316" r:id="rId4"/>
    <p:sldId id="262" r:id="rId5"/>
    <p:sldId id="259" r:id="rId6"/>
    <p:sldId id="284" r:id="rId7"/>
    <p:sldId id="288" r:id="rId8"/>
    <p:sldId id="289" r:id="rId9"/>
    <p:sldId id="290" r:id="rId10"/>
    <p:sldId id="293" r:id="rId11"/>
    <p:sldId id="294" r:id="rId12"/>
    <p:sldId id="292" r:id="rId13"/>
    <p:sldId id="291" r:id="rId14"/>
    <p:sldId id="302" r:id="rId15"/>
    <p:sldId id="303" r:id="rId16"/>
    <p:sldId id="263" r:id="rId17"/>
    <p:sldId id="270" r:id="rId18"/>
    <p:sldId id="299" r:id="rId19"/>
    <p:sldId id="295" r:id="rId20"/>
    <p:sldId id="300" r:id="rId21"/>
    <p:sldId id="301" r:id="rId22"/>
    <p:sldId id="298" r:id="rId23"/>
    <p:sldId id="285" r:id="rId24"/>
    <p:sldId id="306" r:id="rId25"/>
    <p:sldId id="286" r:id="rId26"/>
    <p:sldId id="307" r:id="rId27"/>
    <p:sldId id="304" r:id="rId28"/>
    <p:sldId id="305" r:id="rId29"/>
    <p:sldId id="315" r:id="rId30"/>
    <p:sldId id="275" r:id="rId31"/>
    <p:sldId id="309" r:id="rId32"/>
    <p:sldId id="308" r:id="rId33"/>
    <p:sldId id="310" r:id="rId34"/>
    <p:sldId id="314" r:id="rId35"/>
    <p:sldId id="311" r:id="rId36"/>
  </p:sldIdLst>
  <p:sldSz cx="9144000" cy="6858000" type="screen4x3"/>
  <p:notesSz cx="6858000" cy="9144000"/>
  <p:embeddedFontLst>
    <p:embeddedFont>
      <p:font typeface="Quicksand" charset="0"/>
      <p:regular r:id="rId38"/>
    </p:embeddedFont>
    <p:embeddedFont>
      <p:font typeface="Montserrat" charset="0"/>
      <p:regular r:id="rId39"/>
      <p:bold r:id="rId40"/>
    </p:embeddedFont>
    <p:embeddedFont>
      <p:font typeface="PT Serif" charset="0"/>
      <p:regular r:id="rId41"/>
      <p:bold r:id="rId42"/>
      <p:italic r:id="rId43"/>
      <p:boldItalic r:id="rId44"/>
    </p:embeddedFont>
    <p:embeddedFont>
      <p:font typeface="Raavi" pitchFamily="3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F1784D30-5EE0-4E83-B65B-6F89D10F2099}">
  <a:tblStyle styleId="{F1784D30-5EE0-4E83-B65B-6F89D10F209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7A87B-71B9-4323-AE20-C1737F9F308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9C2B8-391E-4E8F-A040-655A0E1FD629}">
      <dgm:prSet phldrT="[Text]" custT="1"/>
      <dgm:spPr>
        <a:solidFill>
          <a:schemeClr val="accent1">
            <a:lumMod val="75000"/>
            <a:alpha val="50000"/>
          </a:schemeClr>
        </a:solidFill>
        <a:ln w="25400">
          <a:noFill/>
        </a:ln>
      </dgm:spPr>
      <dgm:t>
        <a:bodyPr/>
        <a:lstStyle/>
        <a:p>
          <a:pPr algn="ctr"/>
          <a:r>
            <a:rPr lang="en-US" sz="2400" dirty="0">
              <a:latin typeface="PT Serif" charset="0"/>
              <a:cs typeface="Times New Roman" pitchFamily="18" charset="0"/>
            </a:rPr>
            <a:t>Noise Removal</a:t>
          </a:r>
        </a:p>
      </dgm:t>
    </dgm:pt>
    <dgm:pt modelId="{2AB320C1-2392-40A9-93D4-6F2FA225BF5C}" type="sibTrans" cxnId="{F4811FE1-F6B7-433B-B5B5-31D1076856CD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/>
        </a:p>
      </dgm:t>
    </dgm:pt>
    <dgm:pt modelId="{DF360092-E34F-47B8-A4FF-265AACEBA2C0}" type="parTrans" cxnId="{F4811FE1-F6B7-433B-B5B5-31D1076856CD}">
      <dgm:prSet/>
      <dgm:spPr/>
      <dgm:t>
        <a:bodyPr/>
        <a:lstStyle/>
        <a:p>
          <a:pPr algn="ctr"/>
          <a:endParaRPr lang="en-US"/>
        </a:p>
      </dgm:t>
    </dgm:pt>
    <dgm:pt modelId="{AEA8224E-0258-42DF-8E8B-AA44C0043CAE}">
      <dgm:prSet phldrT="[Text]" custT="1"/>
      <dgm:spPr>
        <a:solidFill>
          <a:schemeClr val="accent1">
            <a:lumMod val="75000"/>
            <a:alpha val="55000"/>
          </a:schemeClr>
        </a:solidFill>
        <a:ln w="25400" cmpd="sng">
          <a:noFill/>
        </a:ln>
      </dgm:spPr>
      <dgm:t>
        <a:bodyPr/>
        <a:lstStyle/>
        <a:p>
          <a:pPr algn="ctr"/>
          <a:r>
            <a:rPr lang="en-US" sz="2400" dirty="0">
              <a:latin typeface="PT Serif" charset="0"/>
              <a:cs typeface="Times New Roman" pitchFamily="18" charset="0"/>
            </a:rPr>
            <a:t>         2D Grayscale Matrix</a:t>
          </a:r>
        </a:p>
      </dgm:t>
    </dgm:pt>
    <dgm:pt modelId="{BBB823DF-9346-42CD-A802-33D77E725EA9}" type="parTrans" cxnId="{6015B751-734B-4D06-86B7-B39B500F0CC2}">
      <dgm:prSet/>
      <dgm:spPr/>
      <dgm:t>
        <a:bodyPr/>
        <a:lstStyle/>
        <a:p>
          <a:pPr algn="ctr"/>
          <a:endParaRPr lang="en-US"/>
        </a:p>
      </dgm:t>
    </dgm:pt>
    <dgm:pt modelId="{A6AD19D2-6230-4EEC-B401-03E10CEF7F52}" type="sibTrans" cxnId="{6015B751-734B-4D06-86B7-B39B500F0CC2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/>
        </a:p>
      </dgm:t>
    </dgm:pt>
    <dgm:pt modelId="{0B226CFB-2BC2-40C3-BEE9-6B3F0109610E}">
      <dgm:prSet phldrT="[Text]" custT="1"/>
      <dgm:spPr>
        <a:solidFill>
          <a:schemeClr val="accent1">
            <a:lumMod val="75000"/>
            <a:alpha val="55000"/>
          </a:schemeClr>
        </a:solidFill>
        <a:ln w="25400" cmpd="sng">
          <a:noFill/>
        </a:ln>
      </dgm:spPr>
      <dgm:t>
        <a:bodyPr/>
        <a:lstStyle/>
        <a:p>
          <a:pPr algn="ctr"/>
          <a:r>
            <a:rPr lang="en-US" sz="2400" dirty="0">
              <a:latin typeface="PT Serif" charset="0"/>
              <a:cs typeface="Times New Roman" pitchFamily="18" charset="0"/>
            </a:rPr>
            <a:t>          1D Vector Creation</a:t>
          </a:r>
        </a:p>
      </dgm:t>
    </dgm:pt>
    <dgm:pt modelId="{12D27954-F8FA-421C-96E3-D127F7943A16}" type="parTrans" cxnId="{78F57227-5761-4694-91D1-2A829B6FC707}">
      <dgm:prSet/>
      <dgm:spPr/>
      <dgm:t>
        <a:bodyPr/>
        <a:lstStyle/>
        <a:p>
          <a:pPr algn="ctr"/>
          <a:endParaRPr lang="en-US"/>
        </a:p>
      </dgm:t>
    </dgm:pt>
    <dgm:pt modelId="{727EA40C-FEAF-4242-9966-9A748254134F}" type="sibTrans" cxnId="{78F57227-5761-4694-91D1-2A829B6FC707}">
      <dgm:prSet/>
      <dgm:spPr/>
      <dgm:t>
        <a:bodyPr/>
        <a:lstStyle/>
        <a:p>
          <a:pPr algn="ctr"/>
          <a:endParaRPr lang="en-US"/>
        </a:p>
      </dgm:t>
    </dgm:pt>
    <dgm:pt modelId="{D69EADF3-75CF-490A-B8D0-3BE214C054B9}">
      <dgm:prSet phldrT="[Text]" custT="1"/>
      <dgm:spPr>
        <a:solidFill>
          <a:schemeClr val="accent1">
            <a:lumMod val="75000"/>
            <a:alpha val="50000"/>
          </a:schemeClr>
        </a:solidFill>
        <a:ln w="25400">
          <a:noFill/>
        </a:ln>
      </dgm:spPr>
      <dgm:t>
        <a:bodyPr/>
        <a:lstStyle/>
        <a:p>
          <a:pPr algn="ctr"/>
          <a:r>
            <a:rPr lang="en-US" sz="2400" dirty="0">
              <a:latin typeface="PT Serif" charset="0"/>
              <a:cs typeface="Times New Roman" pitchFamily="18" charset="0"/>
            </a:rPr>
            <a:t>    3D RGB Matrix</a:t>
          </a:r>
        </a:p>
      </dgm:t>
    </dgm:pt>
    <dgm:pt modelId="{CEEFBB64-14B5-4D3A-807B-D3E19338F917}" type="parTrans" cxnId="{F31DF523-BB6B-442E-9470-A32AE2D379AC}">
      <dgm:prSet/>
      <dgm:spPr/>
      <dgm:t>
        <a:bodyPr/>
        <a:lstStyle/>
        <a:p>
          <a:pPr algn="ctr"/>
          <a:endParaRPr lang="en-US"/>
        </a:p>
      </dgm:t>
    </dgm:pt>
    <dgm:pt modelId="{34A87804-EE04-405F-8DC4-2461BC2103E6}" type="sibTrans" cxnId="{F31DF523-BB6B-442E-9470-A32AE2D379AC}">
      <dgm:prSet/>
      <dgm:spPr>
        <a:solidFill>
          <a:schemeClr val="accent3">
            <a:alpha val="90000"/>
          </a:schemeClr>
        </a:solidFill>
        <a:ln>
          <a:noFill/>
        </a:ln>
      </dgm:spPr>
      <dgm:t>
        <a:bodyPr/>
        <a:lstStyle/>
        <a:p>
          <a:pPr algn="ctr"/>
          <a:endParaRPr lang="en-US"/>
        </a:p>
      </dgm:t>
    </dgm:pt>
    <dgm:pt modelId="{E4192241-21F2-45BB-AC90-6D2C7823CDAA}" type="pres">
      <dgm:prSet presAssocID="{64A7A87B-71B9-4323-AE20-C1737F9F308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6CC186-CA9F-459B-9A71-0D082F75669A}" type="pres">
      <dgm:prSet presAssocID="{64A7A87B-71B9-4323-AE20-C1737F9F308C}" presName="dummyMaxCanvas" presStyleCnt="0">
        <dgm:presLayoutVars/>
      </dgm:prSet>
      <dgm:spPr/>
    </dgm:pt>
    <dgm:pt modelId="{C3A0EB29-64F4-4D04-ADFB-CD5F8C1C4EEC}" type="pres">
      <dgm:prSet presAssocID="{64A7A87B-71B9-4323-AE20-C1737F9F308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160A-6EAA-4D67-B720-38E9C1B57534}" type="pres">
      <dgm:prSet presAssocID="{64A7A87B-71B9-4323-AE20-C1737F9F308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6A80F-B5D0-4EBC-8213-CAE7D6E41167}" type="pres">
      <dgm:prSet presAssocID="{64A7A87B-71B9-4323-AE20-C1737F9F308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1F3E1-7374-416A-B22E-25DE2E8F2D68}" type="pres">
      <dgm:prSet presAssocID="{64A7A87B-71B9-4323-AE20-C1737F9F308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E7502-7294-4682-91DC-7D87CD70F81C}" type="pres">
      <dgm:prSet presAssocID="{64A7A87B-71B9-4323-AE20-C1737F9F308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C912D1-3225-4D9B-A55F-151508DFA020}" type="pres">
      <dgm:prSet presAssocID="{64A7A87B-71B9-4323-AE20-C1737F9F308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B2B8B-CFAA-4304-9922-77EE4BA0543C}" type="pres">
      <dgm:prSet presAssocID="{64A7A87B-71B9-4323-AE20-C1737F9F308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8BC82-8052-4C41-A8D7-603FCCDAB55A}" type="pres">
      <dgm:prSet presAssocID="{64A7A87B-71B9-4323-AE20-C1737F9F308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A9D66-066A-4485-83A8-7D5D01B54928}" type="pres">
      <dgm:prSet presAssocID="{64A7A87B-71B9-4323-AE20-C1737F9F308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506804-260B-46CE-8712-B6DCAD1DF91E}" type="pres">
      <dgm:prSet presAssocID="{64A7A87B-71B9-4323-AE20-C1737F9F308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BB9FB-6A05-4A57-9EC6-5E9CD05C2E2F}" type="pres">
      <dgm:prSet presAssocID="{64A7A87B-71B9-4323-AE20-C1737F9F308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27F2FF-467C-406F-B8A6-AF715147642E}" type="presOf" srcId="{64A7A87B-71B9-4323-AE20-C1737F9F308C}" destId="{E4192241-21F2-45BB-AC90-6D2C7823CDAA}" srcOrd="0" destOrd="0" presId="urn:microsoft.com/office/officeart/2005/8/layout/vProcess5"/>
    <dgm:cxn modelId="{B1F02E8D-700A-49DC-822D-BAB8150113B3}" type="presOf" srcId="{D69EADF3-75CF-490A-B8D0-3BE214C054B9}" destId="{08DA9D66-066A-4485-83A8-7D5D01B54928}" srcOrd="1" destOrd="0" presId="urn:microsoft.com/office/officeart/2005/8/layout/vProcess5"/>
    <dgm:cxn modelId="{78F57227-5761-4694-91D1-2A829B6FC707}" srcId="{64A7A87B-71B9-4323-AE20-C1737F9F308C}" destId="{0B226CFB-2BC2-40C3-BEE9-6B3F0109610E}" srcOrd="3" destOrd="0" parTransId="{12D27954-F8FA-421C-96E3-D127F7943A16}" sibTransId="{727EA40C-FEAF-4242-9966-9A748254134F}"/>
    <dgm:cxn modelId="{F31DF523-BB6B-442E-9470-A32AE2D379AC}" srcId="{64A7A87B-71B9-4323-AE20-C1737F9F308C}" destId="{D69EADF3-75CF-490A-B8D0-3BE214C054B9}" srcOrd="1" destOrd="0" parTransId="{CEEFBB64-14B5-4D3A-807B-D3E19338F917}" sibTransId="{34A87804-EE04-405F-8DC4-2461BC2103E6}"/>
    <dgm:cxn modelId="{6015B751-734B-4D06-86B7-B39B500F0CC2}" srcId="{64A7A87B-71B9-4323-AE20-C1737F9F308C}" destId="{AEA8224E-0258-42DF-8E8B-AA44C0043CAE}" srcOrd="2" destOrd="0" parTransId="{BBB823DF-9346-42CD-A802-33D77E725EA9}" sibTransId="{A6AD19D2-6230-4EEC-B401-03E10CEF7F52}"/>
    <dgm:cxn modelId="{166F312E-27DE-42FE-809A-AC7E9715ACEF}" type="presOf" srcId="{A6AD19D2-6230-4EEC-B401-03E10CEF7F52}" destId="{8EDB2B8B-CFAA-4304-9922-77EE4BA0543C}" srcOrd="0" destOrd="0" presId="urn:microsoft.com/office/officeart/2005/8/layout/vProcess5"/>
    <dgm:cxn modelId="{BE046A6D-B6B8-486E-A042-6AB7966632F8}" type="presOf" srcId="{0B226CFB-2BC2-40C3-BEE9-6B3F0109610E}" destId="{566BB9FB-6A05-4A57-9EC6-5E9CD05C2E2F}" srcOrd="1" destOrd="0" presId="urn:microsoft.com/office/officeart/2005/8/layout/vProcess5"/>
    <dgm:cxn modelId="{48F83B7D-55F0-4757-BFDC-50401F9F368D}" type="presOf" srcId="{82F9C2B8-391E-4E8F-A040-655A0E1FD629}" destId="{C3A0EB29-64F4-4D04-ADFB-CD5F8C1C4EEC}" srcOrd="0" destOrd="0" presId="urn:microsoft.com/office/officeart/2005/8/layout/vProcess5"/>
    <dgm:cxn modelId="{745C0781-126D-4A9E-8AD3-6366925B5675}" type="presOf" srcId="{D69EADF3-75CF-490A-B8D0-3BE214C054B9}" destId="{2E43160A-6EAA-4D67-B720-38E9C1B57534}" srcOrd="0" destOrd="0" presId="urn:microsoft.com/office/officeart/2005/8/layout/vProcess5"/>
    <dgm:cxn modelId="{942418B0-F26C-4E70-A85C-4135D423A4D1}" type="presOf" srcId="{82F9C2B8-391E-4E8F-A040-655A0E1FD629}" destId="{AF78BC82-8052-4C41-A8D7-603FCCDAB55A}" srcOrd="1" destOrd="0" presId="urn:microsoft.com/office/officeart/2005/8/layout/vProcess5"/>
    <dgm:cxn modelId="{E482C32E-EDDC-4F82-9C6D-FE1AB51E8D16}" type="presOf" srcId="{34A87804-EE04-405F-8DC4-2461BC2103E6}" destId="{FCC912D1-3225-4D9B-A55F-151508DFA020}" srcOrd="0" destOrd="0" presId="urn:microsoft.com/office/officeart/2005/8/layout/vProcess5"/>
    <dgm:cxn modelId="{F0E6A550-3EDA-453E-BC68-3A69A109AC75}" type="presOf" srcId="{AEA8224E-0258-42DF-8E8B-AA44C0043CAE}" destId="{5FA6A80F-B5D0-4EBC-8213-CAE7D6E41167}" srcOrd="0" destOrd="0" presId="urn:microsoft.com/office/officeart/2005/8/layout/vProcess5"/>
    <dgm:cxn modelId="{0F165023-BA98-4B18-BB6E-0F24FFE08754}" type="presOf" srcId="{AEA8224E-0258-42DF-8E8B-AA44C0043CAE}" destId="{38506804-260B-46CE-8712-B6DCAD1DF91E}" srcOrd="1" destOrd="0" presId="urn:microsoft.com/office/officeart/2005/8/layout/vProcess5"/>
    <dgm:cxn modelId="{F4811FE1-F6B7-433B-B5B5-31D1076856CD}" srcId="{64A7A87B-71B9-4323-AE20-C1737F9F308C}" destId="{82F9C2B8-391E-4E8F-A040-655A0E1FD629}" srcOrd="0" destOrd="0" parTransId="{DF360092-E34F-47B8-A4FF-265AACEBA2C0}" sibTransId="{2AB320C1-2392-40A9-93D4-6F2FA225BF5C}"/>
    <dgm:cxn modelId="{8C3D91AA-DDF7-42F2-A44B-04A18DA29892}" type="presOf" srcId="{0B226CFB-2BC2-40C3-BEE9-6B3F0109610E}" destId="{A011F3E1-7374-416A-B22E-25DE2E8F2D68}" srcOrd="0" destOrd="0" presId="urn:microsoft.com/office/officeart/2005/8/layout/vProcess5"/>
    <dgm:cxn modelId="{AE8C16AD-479F-4FD3-A087-4DA8DD0BEAFE}" type="presOf" srcId="{2AB320C1-2392-40A9-93D4-6F2FA225BF5C}" destId="{235E7502-7294-4682-91DC-7D87CD70F81C}" srcOrd="0" destOrd="0" presId="urn:microsoft.com/office/officeart/2005/8/layout/vProcess5"/>
    <dgm:cxn modelId="{782EEEDA-8B70-46E5-918F-4A002C9BCE60}" type="presParOf" srcId="{E4192241-21F2-45BB-AC90-6D2C7823CDAA}" destId="{016CC186-CA9F-459B-9A71-0D082F75669A}" srcOrd="0" destOrd="0" presId="urn:microsoft.com/office/officeart/2005/8/layout/vProcess5"/>
    <dgm:cxn modelId="{413A8FD2-146C-4FB4-9ADE-D5200B66A6CD}" type="presParOf" srcId="{E4192241-21F2-45BB-AC90-6D2C7823CDAA}" destId="{C3A0EB29-64F4-4D04-ADFB-CD5F8C1C4EEC}" srcOrd="1" destOrd="0" presId="urn:microsoft.com/office/officeart/2005/8/layout/vProcess5"/>
    <dgm:cxn modelId="{5557A7BA-8232-4567-8811-C8F139AB7E95}" type="presParOf" srcId="{E4192241-21F2-45BB-AC90-6D2C7823CDAA}" destId="{2E43160A-6EAA-4D67-B720-38E9C1B57534}" srcOrd="2" destOrd="0" presId="urn:microsoft.com/office/officeart/2005/8/layout/vProcess5"/>
    <dgm:cxn modelId="{2B6C3EAC-B36B-481A-BB34-326E08675264}" type="presParOf" srcId="{E4192241-21F2-45BB-AC90-6D2C7823CDAA}" destId="{5FA6A80F-B5D0-4EBC-8213-CAE7D6E41167}" srcOrd="3" destOrd="0" presId="urn:microsoft.com/office/officeart/2005/8/layout/vProcess5"/>
    <dgm:cxn modelId="{97140E13-CEB1-42F1-B87D-F381F3A08E7F}" type="presParOf" srcId="{E4192241-21F2-45BB-AC90-6D2C7823CDAA}" destId="{A011F3E1-7374-416A-B22E-25DE2E8F2D68}" srcOrd="4" destOrd="0" presId="urn:microsoft.com/office/officeart/2005/8/layout/vProcess5"/>
    <dgm:cxn modelId="{DFFAE353-AA70-4597-B157-5A52EA0CB603}" type="presParOf" srcId="{E4192241-21F2-45BB-AC90-6D2C7823CDAA}" destId="{235E7502-7294-4682-91DC-7D87CD70F81C}" srcOrd="5" destOrd="0" presId="urn:microsoft.com/office/officeart/2005/8/layout/vProcess5"/>
    <dgm:cxn modelId="{D5A761A7-817F-4212-BE7F-D7F239C09FF4}" type="presParOf" srcId="{E4192241-21F2-45BB-AC90-6D2C7823CDAA}" destId="{FCC912D1-3225-4D9B-A55F-151508DFA020}" srcOrd="6" destOrd="0" presId="urn:microsoft.com/office/officeart/2005/8/layout/vProcess5"/>
    <dgm:cxn modelId="{E0E7C71E-36BF-4C18-91DD-1B2272FB34D6}" type="presParOf" srcId="{E4192241-21F2-45BB-AC90-6D2C7823CDAA}" destId="{8EDB2B8B-CFAA-4304-9922-77EE4BA0543C}" srcOrd="7" destOrd="0" presId="urn:microsoft.com/office/officeart/2005/8/layout/vProcess5"/>
    <dgm:cxn modelId="{67FD877A-4BA2-48FB-8A2D-83B31B7D8FD0}" type="presParOf" srcId="{E4192241-21F2-45BB-AC90-6D2C7823CDAA}" destId="{AF78BC82-8052-4C41-A8D7-603FCCDAB55A}" srcOrd="8" destOrd="0" presId="urn:microsoft.com/office/officeart/2005/8/layout/vProcess5"/>
    <dgm:cxn modelId="{51108DE8-8548-4270-AD2B-F68120EAEDFE}" type="presParOf" srcId="{E4192241-21F2-45BB-AC90-6D2C7823CDAA}" destId="{08DA9D66-066A-4485-83A8-7D5D01B54928}" srcOrd="9" destOrd="0" presId="urn:microsoft.com/office/officeart/2005/8/layout/vProcess5"/>
    <dgm:cxn modelId="{C6238259-4935-4CD8-8A72-ECE41C3D9DF3}" type="presParOf" srcId="{E4192241-21F2-45BB-AC90-6D2C7823CDAA}" destId="{38506804-260B-46CE-8712-B6DCAD1DF91E}" srcOrd="10" destOrd="0" presId="urn:microsoft.com/office/officeart/2005/8/layout/vProcess5"/>
    <dgm:cxn modelId="{80A04D67-457C-4C22-8FF0-699598313157}" type="presParOf" srcId="{E4192241-21F2-45BB-AC90-6D2C7823CDAA}" destId="{566BB9FB-6A05-4A57-9EC6-5E9CD05C2E2F}" srcOrd="11" destOrd="0" presId="urn:microsoft.com/office/officeart/2005/8/layout/vProcess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Payal starts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Dips</a:t>
            </a:r>
            <a:r>
              <a:rPr lang="en-US" baseline="0" dirty="0" smtClean="0"/>
              <a:t> starts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Drona</a:t>
            </a:r>
            <a:r>
              <a:rPr lang="en-US" baseline="0" dirty="0" smtClean="0"/>
              <a:t> Starts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cxnSp>
        <p:nvCxnSpPr>
          <p:cNvPr id="10" name="Shape 10"/>
          <p:cNvCxnSpPr>
            <a:stCxn id="11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5" name="Shape 1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" name="Shape 16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65474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71569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3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3" name="Shape 53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key colo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3F3F3"/>
              </a:buClr>
              <a:buSzPct val="100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F3F3F3"/>
              </a:buClr>
              <a:buSzPct val="100000"/>
              <a:buFont typeface="Quicksand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F3F3F3"/>
              </a:buClr>
              <a:buSzPct val="100000"/>
              <a:buFont typeface="Quicksand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eshpande3.github.io/adeshpande3.github.io/A-Beginner's-Guide-To-Understanding-Convolutional-Neural-Networks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deshpande3.github.io/adeshpande3.github.io/A-Beginner's-Guide-To-Understanding-Convolutional-Neural-Networks-Part-2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0600" y="1295400"/>
            <a:ext cx="83820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5400" dirty="0" smtClean="0">
                <a:latin typeface="Adobe Ming Std L"/>
              </a:rPr>
              <a:t>Intelligent Character Reader </a:t>
            </a:r>
            <a:r>
              <a:rPr lang="en" sz="5400" dirty="0" smtClean="0">
                <a:solidFill>
                  <a:schemeClr val="accent3"/>
                </a:solidFill>
                <a:latin typeface="Adobe Ming Std L"/>
              </a:rPr>
              <a:t>(ICR)</a:t>
            </a:r>
            <a:r>
              <a:rPr lang="en" sz="5400" dirty="0" smtClean="0">
                <a:latin typeface="Adobe Ming Std L"/>
              </a:rPr>
              <a:t/>
            </a:r>
            <a:br>
              <a:rPr lang="en" sz="5400" dirty="0" smtClean="0">
                <a:latin typeface="Adobe Ming Std L"/>
              </a:rPr>
            </a:br>
            <a:r>
              <a:rPr lang="en" sz="5400" dirty="0" smtClean="0">
                <a:latin typeface="Adobe Ming Std L"/>
              </a:rPr>
              <a:t>using </a:t>
            </a:r>
            <a:br>
              <a:rPr lang="en" sz="5400" dirty="0" smtClean="0">
                <a:latin typeface="Adobe Ming Std L"/>
              </a:rPr>
            </a:br>
            <a:r>
              <a:rPr lang="en" sz="5400" dirty="0" smtClean="0">
                <a:latin typeface="Adobe Ming Std L"/>
              </a:rPr>
              <a:t>Artificial Neural Networks </a:t>
            </a:r>
            <a:r>
              <a:rPr lang="en" sz="5400" dirty="0" smtClean="0">
                <a:solidFill>
                  <a:schemeClr val="accent3"/>
                </a:solidFill>
                <a:latin typeface="Adobe Ming Std L"/>
              </a:rPr>
              <a:t>(ANN)</a:t>
            </a:r>
            <a:endParaRPr lang="en" sz="5400" dirty="0">
              <a:solidFill>
                <a:schemeClr val="accent3"/>
              </a:solidFill>
              <a:latin typeface="Adobe Ming Std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0115" y="2100487"/>
            <a:ext cx="1599467" cy="1434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0.1.1</a:t>
            </a:r>
            <a:endParaRPr lang="en-US" dirty="0"/>
          </a:p>
          <a:p>
            <a:pPr algn="ctr"/>
            <a:r>
              <a:rPr lang="en-US" dirty="0"/>
              <a:t>Images of</a:t>
            </a:r>
          </a:p>
          <a:p>
            <a:pPr algn="ctr"/>
            <a:r>
              <a:rPr lang="en-US" dirty="0"/>
              <a:t>Segmented lines</a:t>
            </a:r>
          </a:p>
        </p:txBody>
      </p:sp>
      <p:sp>
        <p:nvSpPr>
          <p:cNvPr id="3" name="Oval 2"/>
          <p:cNvSpPr/>
          <p:nvPr/>
        </p:nvSpPr>
        <p:spPr>
          <a:xfrm>
            <a:off x="3605644" y="2102794"/>
            <a:ext cx="1589811" cy="1368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0.1.2</a:t>
            </a:r>
            <a:endParaRPr lang="en-US" dirty="0"/>
          </a:p>
          <a:p>
            <a:pPr algn="ctr"/>
            <a:r>
              <a:rPr lang="en-US" dirty="0"/>
              <a:t>Images of</a:t>
            </a:r>
          </a:p>
          <a:p>
            <a:pPr algn="ctr"/>
            <a:r>
              <a:rPr lang="en-US" dirty="0"/>
              <a:t>Segmented</a:t>
            </a:r>
          </a:p>
          <a:p>
            <a:pPr algn="ctr"/>
            <a:r>
              <a:rPr lang="en-US" dirty="0"/>
              <a:t>words</a:t>
            </a:r>
          </a:p>
        </p:txBody>
      </p:sp>
      <p:sp>
        <p:nvSpPr>
          <p:cNvPr id="4" name="Oval 3"/>
          <p:cNvSpPr/>
          <p:nvPr/>
        </p:nvSpPr>
        <p:spPr>
          <a:xfrm>
            <a:off x="6855693" y="2125887"/>
            <a:ext cx="1592116" cy="1366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0.1.3</a:t>
            </a:r>
            <a:endParaRPr lang="en-US" dirty="0"/>
          </a:p>
          <a:p>
            <a:pPr algn="ctr"/>
            <a:r>
              <a:rPr lang="en-US" dirty="0"/>
              <a:t>Images of</a:t>
            </a:r>
          </a:p>
          <a:p>
            <a:pPr algn="ctr"/>
            <a:r>
              <a:rPr lang="en-US" dirty="0"/>
              <a:t>Segmented </a:t>
            </a:r>
          </a:p>
          <a:p>
            <a:pPr algn="ctr"/>
            <a:r>
              <a:rPr lang="en-US" dirty="0"/>
              <a:t>letters</a:t>
            </a:r>
          </a:p>
        </p:txBody>
      </p:sp>
      <p:cxnSp>
        <p:nvCxnSpPr>
          <p:cNvPr id="5" name="Straight Arrow Connector 4"/>
          <p:cNvCxnSpPr>
            <a:endCxn id="2" idx="0"/>
          </p:cNvCxnSpPr>
          <p:nvPr/>
        </p:nvCxnSpPr>
        <p:spPr>
          <a:xfrm rot="5400000">
            <a:off x="440645" y="1481258"/>
            <a:ext cx="1228433" cy="1002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6"/>
            <a:endCxn id="3" idx="2"/>
          </p:cNvCxnSpPr>
          <p:nvPr/>
        </p:nvCxnSpPr>
        <p:spPr>
          <a:xfrm flipV="1">
            <a:off x="1849582" y="2787141"/>
            <a:ext cx="1756062" cy="3075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6"/>
            <a:endCxn id="4" idx="2"/>
          </p:cNvCxnSpPr>
          <p:nvPr/>
        </p:nvCxnSpPr>
        <p:spPr>
          <a:xfrm>
            <a:off x="5195455" y="2787141"/>
            <a:ext cx="1660238" cy="2175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4"/>
            <a:endCxn id="10" idx="0"/>
          </p:cNvCxnSpPr>
          <p:nvPr/>
        </p:nvCxnSpPr>
        <p:spPr>
          <a:xfrm rot="16200000" flipH="1">
            <a:off x="7167736" y="3975920"/>
            <a:ext cx="976948" cy="891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5400000">
            <a:off x="916916" y="1265592"/>
            <a:ext cx="755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2919" y="4468853"/>
            <a:ext cx="2095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    Segmented image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</a:t>
            </a:r>
            <a:r>
              <a:rPr lang="en-US" sz="1600" dirty="0" smtClean="0">
                <a:solidFill>
                  <a:schemeClr val="bg1"/>
                </a:solidFill>
              </a:rPr>
              <a:t>    (letters)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118" y="2117228"/>
            <a:ext cx="255154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Segmented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</a:t>
            </a:r>
            <a:r>
              <a:rPr lang="en-US" sz="1600" dirty="0" smtClean="0">
                <a:solidFill>
                  <a:schemeClr val="bg1"/>
                </a:solidFill>
              </a:rPr>
              <a:t> (words) 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52600" y="2209800"/>
            <a:ext cx="2123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Segmented </a:t>
            </a:r>
            <a:r>
              <a:rPr lang="en-US" sz="1600" dirty="0" smtClean="0">
                <a:solidFill>
                  <a:schemeClr val="bg1"/>
                </a:solidFill>
              </a:rPr>
              <a:t>image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</a:t>
            </a:r>
            <a:r>
              <a:rPr lang="en-US" sz="1600" dirty="0" smtClean="0">
                <a:solidFill>
                  <a:schemeClr val="bg1"/>
                </a:solidFill>
              </a:rPr>
              <a:t>(lines)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24793" y="4887396"/>
            <a:ext cx="3237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(c) Level   </a:t>
            </a:r>
            <a:r>
              <a:rPr lang="en-US" sz="2400" b="1" dirty="0">
                <a:solidFill>
                  <a:schemeClr val="accent3"/>
                </a:solidFill>
              </a:rPr>
              <a:t>2   DFD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8764" y="2514767"/>
            <a:ext cx="1465118" cy="1331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0.2.1</a:t>
            </a:r>
            <a:endParaRPr lang="en-US" dirty="0"/>
          </a:p>
          <a:p>
            <a:pPr algn="ctr"/>
            <a:r>
              <a:rPr lang="en-US" dirty="0"/>
              <a:t>Noise</a:t>
            </a:r>
          </a:p>
          <a:p>
            <a:pPr algn="ctr"/>
            <a:r>
              <a:rPr lang="en-US" dirty="0"/>
              <a:t>Removal</a:t>
            </a:r>
          </a:p>
        </p:txBody>
      </p:sp>
      <p:sp>
        <p:nvSpPr>
          <p:cNvPr id="3" name="Oval 2"/>
          <p:cNvSpPr/>
          <p:nvPr/>
        </p:nvSpPr>
        <p:spPr>
          <a:xfrm>
            <a:off x="6507018" y="2501365"/>
            <a:ext cx="1514764" cy="1376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0.2.3</a:t>
            </a:r>
            <a:endParaRPr lang="en-US" dirty="0"/>
          </a:p>
          <a:p>
            <a:pPr algn="ctr"/>
            <a:r>
              <a:rPr lang="en-US" dirty="0"/>
              <a:t>1D Vector</a:t>
            </a:r>
          </a:p>
          <a:p>
            <a:pPr algn="ctr"/>
            <a:r>
              <a:rPr lang="en-US" dirty="0"/>
              <a:t>Creation</a:t>
            </a:r>
          </a:p>
        </p:txBody>
      </p:sp>
      <p:sp>
        <p:nvSpPr>
          <p:cNvPr id="4" name="Oval 3"/>
          <p:cNvSpPr/>
          <p:nvPr/>
        </p:nvSpPr>
        <p:spPr>
          <a:xfrm>
            <a:off x="3480954" y="2520830"/>
            <a:ext cx="1548245" cy="13359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0.2.2</a:t>
            </a:r>
            <a:endParaRPr lang="en-US" dirty="0"/>
          </a:p>
          <a:p>
            <a:pPr algn="ctr"/>
            <a:r>
              <a:rPr lang="en-US" dirty="0"/>
              <a:t>Grayscale </a:t>
            </a:r>
          </a:p>
          <a:p>
            <a:pPr algn="ctr"/>
            <a:r>
              <a:rPr lang="en-US" dirty="0"/>
              <a:t>Matrix</a:t>
            </a:r>
          </a:p>
          <a:p>
            <a:pPr algn="ctr"/>
            <a:r>
              <a:rPr lang="en-US" dirty="0"/>
              <a:t>Creation</a:t>
            </a:r>
          </a:p>
        </p:txBody>
      </p:sp>
      <p:cxnSp>
        <p:nvCxnSpPr>
          <p:cNvPr id="5" name="Straight Arrow Connector 4"/>
          <p:cNvCxnSpPr>
            <a:stCxn id="2" idx="6"/>
            <a:endCxn id="4" idx="2"/>
          </p:cNvCxnSpPr>
          <p:nvPr/>
        </p:nvCxnSpPr>
        <p:spPr>
          <a:xfrm>
            <a:off x="1963882" y="3180590"/>
            <a:ext cx="1517072" cy="822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" idx="6"/>
            <a:endCxn id="3" idx="2"/>
          </p:cNvCxnSpPr>
          <p:nvPr/>
        </p:nvCxnSpPr>
        <p:spPr>
          <a:xfrm>
            <a:off x="5029199" y="3188817"/>
            <a:ext cx="1477819" cy="65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" idx="0"/>
          </p:cNvCxnSpPr>
          <p:nvPr/>
        </p:nvCxnSpPr>
        <p:spPr>
          <a:xfrm rot="5400000">
            <a:off x="590489" y="1858346"/>
            <a:ext cx="1297255" cy="1558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0416" y="1163084"/>
            <a:ext cx="2271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Segmented Images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 </a:t>
            </a:r>
            <a:r>
              <a:rPr lang="en-US" sz="1600" dirty="0" smtClean="0">
                <a:solidFill>
                  <a:schemeClr val="bg1"/>
                </a:solidFill>
              </a:rPr>
              <a:t>(letters)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2700" y="2432338"/>
            <a:ext cx="1176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Noise free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(image)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5449" y="2471244"/>
            <a:ext cx="1520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2D arrays of</a:t>
            </a:r>
          </a:p>
          <a:p>
            <a:r>
              <a:rPr lang="en-US" sz="1600" dirty="0">
                <a:solidFill>
                  <a:schemeClr val="bg1"/>
                </a:solidFill>
              </a:rPr>
              <a:t>grayscale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01043" y="3921897"/>
            <a:ext cx="16311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1D vectors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(Processed </a:t>
            </a:r>
            <a:r>
              <a:rPr lang="en-US" sz="1600" dirty="0" smtClean="0">
                <a:solidFill>
                  <a:schemeClr val="bg1"/>
                </a:solidFill>
              </a:rPr>
              <a:t>Images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50083" y="5243248"/>
            <a:ext cx="2994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 (c) Level   </a:t>
            </a:r>
            <a:r>
              <a:rPr lang="en-US" sz="2400" b="1" dirty="0">
                <a:solidFill>
                  <a:schemeClr val="accent3"/>
                </a:solidFill>
              </a:rPr>
              <a:t>2   DFD</a:t>
            </a:r>
          </a:p>
        </p:txBody>
      </p:sp>
      <p:cxnSp>
        <p:nvCxnSpPr>
          <p:cNvPr id="13" name="Straight Arrow Connector 12"/>
          <p:cNvCxnSpPr>
            <a:stCxn id="3" idx="4"/>
          </p:cNvCxnSpPr>
          <p:nvPr/>
        </p:nvCxnSpPr>
        <p:spPr>
          <a:xfrm rot="5400000">
            <a:off x="6723494" y="4417337"/>
            <a:ext cx="1080658" cy="115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584864" y="1243892"/>
            <a:ext cx="1391063" cy="1253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0.3.1</a:t>
            </a:r>
            <a:endParaRPr lang="en-US" dirty="0"/>
          </a:p>
          <a:p>
            <a:pPr algn="ctr"/>
            <a:r>
              <a:rPr lang="en-US" dirty="0"/>
              <a:t>Number</a:t>
            </a:r>
          </a:p>
          <a:p>
            <a:pPr algn="ctr"/>
            <a:r>
              <a:rPr lang="en-US" dirty="0"/>
              <a:t>Module</a:t>
            </a:r>
          </a:p>
        </p:txBody>
      </p:sp>
      <p:sp>
        <p:nvSpPr>
          <p:cNvPr id="3" name="Oval 2"/>
          <p:cNvSpPr/>
          <p:nvPr/>
        </p:nvSpPr>
        <p:spPr>
          <a:xfrm>
            <a:off x="3551216" y="2645180"/>
            <a:ext cx="1436421" cy="1258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0.3.2</a:t>
            </a:r>
            <a:endParaRPr lang="en-US" dirty="0"/>
          </a:p>
          <a:p>
            <a:pPr algn="ctr"/>
            <a:r>
              <a:rPr lang="en-US" dirty="0"/>
              <a:t>Character</a:t>
            </a:r>
          </a:p>
          <a:p>
            <a:pPr algn="ctr"/>
            <a:r>
              <a:rPr lang="en-US" dirty="0"/>
              <a:t>Module</a:t>
            </a:r>
          </a:p>
        </p:txBody>
      </p:sp>
      <p:sp>
        <p:nvSpPr>
          <p:cNvPr id="4" name="Oval 3"/>
          <p:cNvSpPr/>
          <p:nvPr/>
        </p:nvSpPr>
        <p:spPr>
          <a:xfrm>
            <a:off x="3606470" y="4045973"/>
            <a:ext cx="1433120" cy="1302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0.3.3</a:t>
            </a:r>
            <a:endParaRPr lang="en-US" dirty="0"/>
          </a:p>
          <a:p>
            <a:pPr algn="ctr"/>
            <a:r>
              <a:rPr lang="en-US" dirty="0"/>
              <a:t>Special</a:t>
            </a:r>
          </a:p>
          <a:p>
            <a:pPr algn="ctr"/>
            <a:r>
              <a:rPr lang="en-US" dirty="0"/>
              <a:t>Character</a:t>
            </a:r>
          </a:p>
          <a:p>
            <a:pPr algn="ctr"/>
            <a:r>
              <a:rPr lang="en-US" dirty="0"/>
              <a:t>Module</a:t>
            </a:r>
          </a:p>
        </p:txBody>
      </p:sp>
      <p:cxnSp>
        <p:nvCxnSpPr>
          <p:cNvPr id="5" name="Straight Arrow Connector 4"/>
          <p:cNvCxnSpPr>
            <a:endCxn id="2" idx="6"/>
          </p:cNvCxnSpPr>
          <p:nvPr/>
        </p:nvCxnSpPr>
        <p:spPr>
          <a:xfrm rot="10800000">
            <a:off x="4975928" y="1870563"/>
            <a:ext cx="1580737" cy="140994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" idx="6"/>
          </p:cNvCxnSpPr>
          <p:nvPr/>
        </p:nvCxnSpPr>
        <p:spPr>
          <a:xfrm rot="10800000">
            <a:off x="4987638" y="3274573"/>
            <a:ext cx="2805545" cy="1632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4" idx="6"/>
          </p:cNvCxnSpPr>
          <p:nvPr/>
        </p:nvCxnSpPr>
        <p:spPr>
          <a:xfrm rot="10800000" flipV="1">
            <a:off x="5039590" y="3238947"/>
            <a:ext cx="1517074" cy="145819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" idx="2"/>
          </p:cNvCxnSpPr>
          <p:nvPr/>
        </p:nvCxnSpPr>
        <p:spPr>
          <a:xfrm rot="10800000" flipV="1">
            <a:off x="2088574" y="1870563"/>
            <a:ext cx="1496291" cy="142033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2"/>
          </p:cNvCxnSpPr>
          <p:nvPr/>
        </p:nvCxnSpPr>
        <p:spPr>
          <a:xfrm rot="10800000" flipV="1">
            <a:off x="883228" y="3274573"/>
            <a:ext cx="2667989" cy="593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</p:cNvCxnSpPr>
          <p:nvPr/>
        </p:nvCxnSpPr>
        <p:spPr>
          <a:xfrm rot="10800000">
            <a:off x="2092042" y="3254455"/>
            <a:ext cx="1514428" cy="144268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677587" y="2462378"/>
            <a:ext cx="2133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1D vectors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(Processed images)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182" y="2492615"/>
            <a:ext cx="1596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 Text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2457" y="5383928"/>
            <a:ext cx="2792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(c) Level   </a:t>
            </a:r>
            <a:r>
              <a:rPr lang="en-US" sz="2400" b="1" dirty="0">
                <a:solidFill>
                  <a:schemeClr val="accent3"/>
                </a:solidFill>
              </a:rPr>
              <a:t>2   DFD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7418" y="2009404"/>
            <a:ext cx="17272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Dataset</a:t>
            </a:r>
            <a:endParaRPr lang="en-US" sz="2000" dirty="0"/>
          </a:p>
        </p:txBody>
      </p:sp>
      <p:sp>
        <p:nvSpPr>
          <p:cNvPr id="3" name="Oval 2"/>
          <p:cNvSpPr/>
          <p:nvPr/>
        </p:nvSpPr>
        <p:spPr>
          <a:xfrm>
            <a:off x="5843154" y="1736932"/>
            <a:ext cx="2396836" cy="2222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Training Script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665844" y="1427514"/>
            <a:ext cx="428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Data Image + Label Image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0481" y="3921331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Rules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436" y="4825341"/>
            <a:ext cx="67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                          (a) Level   </a:t>
            </a:r>
            <a:r>
              <a:rPr lang="en-US" sz="2400" b="1" dirty="0">
                <a:solidFill>
                  <a:schemeClr val="accent3"/>
                </a:solidFill>
              </a:rPr>
              <a:t>0  </a:t>
            </a:r>
            <a:endParaRPr lang="en-US" sz="2400" b="1" dirty="0" smtClean="0">
              <a:solidFill>
                <a:schemeClr val="accent3"/>
              </a:solidFill>
            </a:endParaRPr>
          </a:p>
          <a:p>
            <a:r>
              <a:rPr lang="en-US" sz="2400" b="1" dirty="0" smtClean="0">
                <a:solidFill>
                  <a:schemeClr val="accent3"/>
                </a:solidFill>
              </a:rPr>
              <a:t>(</a:t>
            </a:r>
            <a:r>
              <a:rPr lang="en-US" sz="2400" b="1" dirty="0">
                <a:solidFill>
                  <a:schemeClr val="accent3"/>
                </a:solidFill>
              </a:rPr>
              <a:t>Context </a:t>
            </a:r>
            <a:r>
              <a:rPr lang="en-US" sz="2400" b="1" dirty="0" smtClean="0">
                <a:solidFill>
                  <a:schemeClr val="accent3"/>
                </a:solidFill>
              </a:rPr>
              <a:t>Diagram for Transcript Script)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4736" y="3128158"/>
            <a:ext cx="17272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Theta File</a:t>
            </a:r>
            <a:endParaRPr lang="en-US" sz="2000" dirty="0"/>
          </a:p>
        </p:txBody>
      </p:sp>
      <p:sp>
        <p:nvSpPr>
          <p:cNvPr id="8" name="Arc 7"/>
          <p:cNvSpPr/>
          <p:nvPr/>
        </p:nvSpPr>
        <p:spPr>
          <a:xfrm rot="10800000" flipV="1">
            <a:off x="2504208" y="1818905"/>
            <a:ext cx="3480955" cy="856209"/>
          </a:xfrm>
          <a:prstGeom prst="arc">
            <a:avLst>
              <a:gd name="adj1" fmla="val 10757008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 flipV="1">
            <a:off x="2542308" y="3062351"/>
            <a:ext cx="3480955" cy="856209"/>
          </a:xfrm>
          <a:prstGeom prst="arc">
            <a:avLst>
              <a:gd name="adj1" fmla="val 10757008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870864" y="2167533"/>
            <a:ext cx="158054" cy="118962"/>
          </a:xfrm>
          <a:custGeom>
            <a:avLst/>
            <a:gdLst>
              <a:gd name="connsiteX0" fmla="*/ 0 w 158054"/>
              <a:gd name="connsiteY0" fmla="*/ 77399 h 118962"/>
              <a:gd name="connsiteX1" fmla="*/ 31172 w 158054"/>
              <a:gd name="connsiteY1" fmla="*/ 87790 h 118962"/>
              <a:gd name="connsiteX2" fmla="*/ 72736 w 158054"/>
              <a:gd name="connsiteY2" fmla="*/ 98180 h 118962"/>
              <a:gd name="connsiteX3" fmla="*/ 135081 w 158054"/>
              <a:gd name="connsiteY3" fmla="*/ 118962 h 118962"/>
              <a:gd name="connsiteX4" fmla="*/ 145472 w 158054"/>
              <a:gd name="connsiteY4" fmla="*/ 56617 h 118962"/>
              <a:gd name="connsiteX5" fmla="*/ 155863 w 158054"/>
              <a:gd name="connsiteY5" fmla="*/ 4662 h 11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054" h="118962">
                <a:moveTo>
                  <a:pt x="0" y="77399"/>
                </a:moveTo>
                <a:cubicBezTo>
                  <a:pt x="10391" y="80863"/>
                  <a:pt x="20641" y="84781"/>
                  <a:pt x="31172" y="87790"/>
                </a:cubicBezTo>
                <a:cubicBezTo>
                  <a:pt x="44904" y="91713"/>
                  <a:pt x="59057" y="94076"/>
                  <a:pt x="72736" y="98180"/>
                </a:cubicBezTo>
                <a:cubicBezTo>
                  <a:pt x="93718" y="104474"/>
                  <a:pt x="135081" y="118962"/>
                  <a:pt x="135081" y="118962"/>
                </a:cubicBezTo>
                <a:cubicBezTo>
                  <a:pt x="138545" y="98180"/>
                  <a:pt x="140902" y="77184"/>
                  <a:pt x="145472" y="56617"/>
                </a:cubicBezTo>
                <a:cubicBezTo>
                  <a:pt x="158054" y="0"/>
                  <a:pt x="155863" y="48333"/>
                  <a:pt x="155863" y="4662"/>
                </a:cubicBezTo>
              </a:path>
            </a:pathLst>
          </a:cu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506464" y="3551529"/>
            <a:ext cx="174391" cy="116514"/>
          </a:xfrm>
          <a:custGeom>
            <a:avLst/>
            <a:gdLst>
              <a:gd name="connsiteX0" fmla="*/ 49700 w 174391"/>
              <a:gd name="connsiteY0" fmla="*/ 2657 h 116514"/>
              <a:gd name="connsiteX1" fmla="*/ 28918 w 174391"/>
              <a:gd name="connsiteY1" fmla="*/ 33830 h 116514"/>
              <a:gd name="connsiteX2" fmla="*/ 8136 w 174391"/>
              <a:gd name="connsiteY2" fmla="*/ 96175 h 116514"/>
              <a:gd name="connsiteX3" fmla="*/ 28918 w 174391"/>
              <a:gd name="connsiteY3" fmla="*/ 44221 h 116514"/>
              <a:gd name="connsiteX4" fmla="*/ 39309 w 174391"/>
              <a:gd name="connsiteY4" fmla="*/ 13048 h 116514"/>
              <a:gd name="connsiteX5" fmla="*/ 70481 w 174391"/>
              <a:gd name="connsiteY5" fmla="*/ 2657 h 116514"/>
              <a:gd name="connsiteX6" fmla="*/ 174391 w 174391"/>
              <a:gd name="connsiteY6" fmla="*/ 2657 h 11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391" h="116514">
                <a:moveTo>
                  <a:pt x="49700" y="2657"/>
                </a:moveTo>
                <a:cubicBezTo>
                  <a:pt x="42773" y="13048"/>
                  <a:pt x="33990" y="22418"/>
                  <a:pt x="28918" y="33830"/>
                </a:cubicBezTo>
                <a:cubicBezTo>
                  <a:pt x="20021" y="53848"/>
                  <a:pt x="0" y="116514"/>
                  <a:pt x="8136" y="96175"/>
                </a:cubicBezTo>
                <a:cubicBezTo>
                  <a:pt x="15063" y="78857"/>
                  <a:pt x="22369" y="61685"/>
                  <a:pt x="28918" y="44221"/>
                </a:cubicBezTo>
                <a:cubicBezTo>
                  <a:pt x="32764" y="33965"/>
                  <a:pt x="31564" y="20793"/>
                  <a:pt x="39309" y="13048"/>
                </a:cubicBezTo>
                <a:cubicBezTo>
                  <a:pt x="47054" y="5303"/>
                  <a:pt x="59561" y="3497"/>
                  <a:pt x="70481" y="2657"/>
                </a:cubicBezTo>
                <a:cubicBezTo>
                  <a:pt x="105016" y="0"/>
                  <a:pt x="139754" y="2657"/>
                  <a:pt x="174391" y="2657"/>
                </a:cubicBezTo>
              </a:path>
            </a:pathLst>
          </a:cu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114800" y="228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Terminator 8"/>
          <p:cNvSpPr/>
          <p:nvPr/>
        </p:nvSpPr>
        <p:spPr>
          <a:xfrm>
            <a:off x="3276600" y="762000"/>
            <a:ext cx="18288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 Image</a:t>
            </a:r>
            <a:endParaRPr lang="en-US" dirty="0"/>
          </a:p>
        </p:txBody>
      </p:sp>
      <p:sp>
        <p:nvSpPr>
          <p:cNvPr id="11" name="Flowchart: Terminator 10"/>
          <p:cNvSpPr/>
          <p:nvPr/>
        </p:nvSpPr>
        <p:spPr>
          <a:xfrm>
            <a:off x="152400" y="1676400"/>
            <a:ext cx="18288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3962400" y="1676400"/>
            <a:ext cx="457200" cy="4572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Terminator 13"/>
          <p:cNvSpPr/>
          <p:nvPr/>
        </p:nvSpPr>
        <p:spPr>
          <a:xfrm>
            <a:off x="6477000" y="1676400"/>
            <a:ext cx="22098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Segmentation</a:t>
            </a:r>
          </a:p>
          <a:p>
            <a:pPr algn="ctr"/>
            <a:endParaRPr lang="en-US" dirty="0"/>
          </a:p>
        </p:txBody>
      </p:sp>
      <p:sp>
        <p:nvSpPr>
          <p:cNvPr id="15" name="Flowchart: Terminator 14"/>
          <p:cNvSpPr/>
          <p:nvPr/>
        </p:nvSpPr>
        <p:spPr>
          <a:xfrm>
            <a:off x="6477000" y="2590800"/>
            <a:ext cx="22098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16" name="Flowchart: Terminator 15"/>
          <p:cNvSpPr/>
          <p:nvPr/>
        </p:nvSpPr>
        <p:spPr>
          <a:xfrm>
            <a:off x="6400800" y="3429000"/>
            <a:ext cx="23622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17" name="Flowchart: Terminator 16"/>
          <p:cNvSpPr/>
          <p:nvPr/>
        </p:nvSpPr>
        <p:spPr>
          <a:xfrm>
            <a:off x="6629400" y="4267200"/>
            <a:ext cx="19050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18" name="Flowchart: Terminator 17"/>
          <p:cNvSpPr/>
          <p:nvPr/>
        </p:nvSpPr>
        <p:spPr>
          <a:xfrm>
            <a:off x="6400800" y="5105400"/>
            <a:ext cx="2286000" cy="5334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generation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2" idx="4"/>
            <a:endCxn id="9" idx="0"/>
          </p:cNvCxnSpPr>
          <p:nvPr/>
        </p:nvCxnSpPr>
        <p:spPr>
          <a:xfrm rot="5400000">
            <a:off x="4057650" y="590550"/>
            <a:ext cx="304800" cy="38100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2" idx="0"/>
          </p:cNvCxnSpPr>
          <p:nvPr/>
        </p:nvCxnSpPr>
        <p:spPr>
          <a:xfrm rot="5400000">
            <a:off x="4000500" y="1485900"/>
            <a:ext cx="381000" cy="1588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1"/>
            <a:endCxn id="11" idx="3"/>
          </p:cNvCxnSpPr>
          <p:nvPr/>
        </p:nvCxnSpPr>
        <p:spPr>
          <a:xfrm rot="10800000" flipV="1">
            <a:off x="1981200" y="1905000"/>
            <a:ext cx="1981200" cy="38100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>
            <a:stCxn id="11" idx="0"/>
            <a:endCxn id="9" idx="1"/>
          </p:cNvCxnSpPr>
          <p:nvPr/>
        </p:nvCxnSpPr>
        <p:spPr>
          <a:xfrm rot="5400000" flipH="1" flipV="1">
            <a:off x="1847850" y="247650"/>
            <a:ext cx="647700" cy="2209800"/>
          </a:xfrm>
          <a:prstGeom prst="bentConnector2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3"/>
            <a:endCxn id="14" idx="1"/>
          </p:cNvCxnSpPr>
          <p:nvPr/>
        </p:nvCxnSpPr>
        <p:spPr>
          <a:xfrm>
            <a:off x="4419600" y="1905000"/>
            <a:ext cx="2057400" cy="38100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2"/>
            <a:endCxn id="15" idx="0"/>
          </p:cNvCxnSpPr>
          <p:nvPr/>
        </p:nvCxnSpPr>
        <p:spPr>
          <a:xfrm rot="5400000">
            <a:off x="7391400" y="2400300"/>
            <a:ext cx="381000" cy="1588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16" idx="0"/>
          </p:cNvCxnSpPr>
          <p:nvPr/>
        </p:nvCxnSpPr>
        <p:spPr>
          <a:xfrm rot="5400000">
            <a:off x="7429500" y="3276600"/>
            <a:ext cx="304800" cy="1588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6" idx="2"/>
            <a:endCxn id="17" idx="0"/>
          </p:cNvCxnSpPr>
          <p:nvPr/>
        </p:nvCxnSpPr>
        <p:spPr>
          <a:xfrm rot="5400000">
            <a:off x="7429500" y="4114800"/>
            <a:ext cx="304800" cy="1588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7" idx="2"/>
            <a:endCxn id="18" idx="0"/>
          </p:cNvCxnSpPr>
          <p:nvPr/>
        </p:nvCxnSpPr>
        <p:spPr>
          <a:xfrm rot="5400000">
            <a:off x="7410450" y="4933950"/>
            <a:ext cx="304800" cy="38100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8" idx="2"/>
            <a:endCxn id="80" idx="0"/>
          </p:cNvCxnSpPr>
          <p:nvPr/>
        </p:nvCxnSpPr>
        <p:spPr>
          <a:xfrm rot="5400000">
            <a:off x="7391400" y="5791200"/>
            <a:ext cx="304800" cy="1588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7391400" y="59436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467600" y="6019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2133600" y="19812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format not supported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572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 format supported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209800" y="51054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</a:rPr>
              <a:t>Activity   Diagram</a:t>
            </a:r>
            <a:endParaRPr lang="en-US" sz="20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381000"/>
            <a:ext cx="6096000" cy="60960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410200" y="533400"/>
            <a:ext cx="1828800" cy="53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Image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86400" y="1371600"/>
            <a:ext cx="1371600" cy="53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10200" y="2209800"/>
            <a:ext cx="1905000" cy="53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10200" y="3124200"/>
            <a:ext cx="1828800" cy="533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86400" y="3962400"/>
            <a:ext cx="1600200" cy="6096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209800" y="4038600"/>
            <a:ext cx="1828800" cy="6096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676400" y="2590800"/>
            <a:ext cx="22860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Gray scale to binary format conversion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76400" y="1295400"/>
            <a:ext cx="2362200" cy="8382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Conversion of image to gray scale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562600" y="4876800"/>
            <a:ext cx="16002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generation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11" idx="6"/>
          </p:cNvCxnSpPr>
          <p:nvPr/>
        </p:nvCxnSpPr>
        <p:spPr>
          <a:xfrm rot="10800000">
            <a:off x="4038600" y="1714500"/>
            <a:ext cx="1371600" cy="762000"/>
          </a:xfrm>
          <a:prstGeom prst="straightConnector1">
            <a:avLst/>
          </a:prstGeom>
          <a:ln w="31750">
            <a:solidFill>
              <a:schemeClr val="accent3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0" idx="6"/>
          </p:cNvCxnSpPr>
          <p:nvPr/>
        </p:nvCxnSpPr>
        <p:spPr>
          <a:xfrm rot="10800000" flipV="1">
            <a:off x="3962400" y="2476500"/>
            <a:ext cx="1447800" cy="571500"/>
          </a:xfrm>
          <a:prstGeom prst="straightConnector1">
            <a:avLst/>
          </a:prstGeom>
          <a:ln w="31750">
            <a:solidFill>
              <a:schemeClr val="accent3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6"/>
          </p:cNvCxnSpPr>
          <p:nvPr/>
        </p:nvCxnSpPr>
        <p:spPr>
          <a:xfrm rot="10800000" flipV="1">
            <a:off x="4038600" y="3390900"/>
            <a:ext cx="1371600" cy="952500"/>
          </a:xfrm>
          <a:prstGeom prst="straightConnector1">
            <a:avLst/>
          </a:prstGeom>
          <a:ln w="31750">
            <a:solidFill>
              <a:schemeClr val="accent3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09600" y="533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400050" y="971550"/>
            <a:ext cx="6096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7200" y="762000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0800000" flipV="1">
            <a:off x="457200" y="1295400"/>
            <a:ext cx="228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5800" y="1295400"/>
            <a:ext cx="228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229600" y="2743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8020050" y="3181350"/>
            <a:ext cx="6096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077200" y="2971800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0800000" flipV="1">
            <a:off x="8077200" y="3505200"/>
            <a:ext cx="228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05800" y="3505200"/>
            <a:ext cx="228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2"/>
          </p:cNvCxnSpPr>
          <p:nvPr/>
        </p:nvCxnSpPr>
        <p:spPr>
          <a:xfrm>
            <a:off x="1066800" y="762000"/>
            <a:ext cx="4343400" cy="381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429000" y="6457890"/>
            <a:ext cx="2667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3"/>
                </a:solidFill>
                <a:latin typeface="PT Serif" charset="0"/>
                <a:cs typeface="PT Serif" charset="0"/>
              </a:rPr>
              <a:t>Use Case Diagram</a:t>
            </a:r>
            <a:endParaRPr lang="en-US" sz="2000" b="1" dirty="0">
              <a:solidFill>
                <a:schemeClr val="accent3"/>
              </a:solidFill>
              <a:latin typeface="PT Serif" charset="0"/>
              <a:cs typeface="PT Serif" charset="0"/>
            </a:endParaRPr>
          </a:p>
        </p:txBody>
      </p:sp>
      <p:cxnSp>
        <p:nvCxnSpPr>
          <p:cNvPr id="53" name="Straight Connector 52"/>
          <p:cNvCxnSpPr>
            <a:stCxn id="35" idx="2"/>
            <a:endCxn id="5" idx="6"/>
          </p:cNvCxnSpPr>
          <p:nvPr/>
        </p:nvCxnSpPr>
        <p:spPr>
          <a:xfrm rot="10800000">
            <a:off x="6858000" y="1638300"/>
            <a:ext cx="1371600" cy="12192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6" idx="6"/>
          </p:cNvCxnSpPr>
          <p:nvPr/>
        </p:nvCxnSpPr>
        <p:spPr>
          <a:xfrm rot="10800000">
            <a:off x="7315200" y="2476500"/>
            <a:ext cx="762000" cy="4953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7" idx="6"/>
          </p:cNvCxnSpPr>
          <p:nvPr/>
        </p:nvCxnSpPr>
        <p:spPr>
          <a:xfrm rot="10800000" flipV="1">
            <a:off x="7239000" y="3048000"/>
            <a:ext cx="838200" cy="3429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8" idx="6"/>
          </p:cNvCxnSpPr>
          <p:nvPr/>
        </p:nvCxnSpPr>
        <p:spPr>
          <a:xfrm rot="10800000" flipV="1">
            <a:off x="7086600" y="3657600"/>
            <a:ext cx="990600" cy="6096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2" idx="6"/>
          </p:cNvCxnSpPr>
          <p:nvPr/>
        </p:nvCxnSpPr>
        <p:spPr>
          <a:xfrm rot="5400000">
            <a:off x="6838950" y="3981450"/>
            <a:ext cx="1562100" cy="914400"/>
          </a:xfrm>
          <a:prstGeom prst="line">
            <a:avLst/>
          </a:prstGeom>
          <a:ln w="317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1000" y="167640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001000" y="3657600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343400" y="1676400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&lt;&lt;include&gt;&gt;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343400" y="2819400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&lt;&lt;include&gt;&gt;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10000" y="3581400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&lt;&lt;include&gt;&gt;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22"/>
          <p:cNvSpPr txBox="1">
            <a:spLocks noGrp="1"/>
          </p:cNvSpPr>
          <p:nvPr>
            <p:ph type="title"/>
          </p:nvPr>
        </p:nvSpPr>
        <p:spPr>
          <a:xfrm>
            <a:off x="160648" y="0"/>
            <a:ext cx="8983352" cy="1775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 b="1" dirty="0">
                <a:solidFill>
                  <a:schemeClr val="accent4"/>
                </a:solidFill>
                <a:latin typeface="Montserrat" charset="0"/>
                <a:ea typeface="Adobe Ming Std L" panose="02020300000000000000" pitchFamily="18" charset="-128"/>
              </a:rPr>
              <a:t>Segmentation</a:t>
            </a:r>
            <a:r>
              <a:rPr lang="en" sz="5400" dirty="0">
                <a:solidFill>
                  <a:schemeClr val="accent4"/>
                </a:solidFill>
                <a:latin typeface="Montserrat" charset="0"/>
                <a:ea typeface="Adobe Ming Std L" panose="02020300000000000000" pitchFamily="18" charset="-128"/>
              </a:rPr>
              <a:t> </a:t>
            </a:r>
            <a:br>
              <a:rPr lang="en" sz="5400" dirty="0">
                <a:solidFill>
                  <a:schemeClr val="accent4"/>
                </a:solidFill>
                <a:latin typeface="Montserrat" charset="0"/>
                <a:ea typeface="Adobe Ming Std L" panose="02020300000000000000" pitchFamily="18" charset="-128"/>
              </a:rPr>
            </a:br>
            <a:r>
              <a:rPr lang="en" sz="5400" b="1" dirty="0">
                <a:solidFill>
                  <a:schemeClr val="accent4"/>
                </a:solidFill>
                <a:latin typeface="Montserrat" charset="0"/>
                <a:ea typeface="Adobe Ming Std L" panose="02020300000000000000" pitchFamily="18" charset="-128"/>
              </a:rPr>
              <a:t>Process</a:t>
            </a:r>
            <a:r>
              <a:rPr lang="en" sz="5400" dirty="0">
                <a:solidFill>
                  <a:schemeClr val="accent4"/>
                </a:solidFill>
                <a:latin typeface="Montserrat" charset="0"/>
                <a:ea typeface="Adobe Ming Std L" panose="02020300000000000000" pitchFamily="18" charset="-128"/>
              </a:rPr>
              <a:t> </a:t>
            </a:r>
            <a:r>
              <a:rPr lang="en" sz="5400" dirty="0">
                <a:solidFill>
                  <a:schemeClr val="accent3"/>
                </a:solidFill>
                <a:latin typeface="Montserrat" charset="0"/>
                <a:ea typeface="Adobe Ming Std L" panose="02020300000000000000" pitchFamily="18" charset="-128"/>
              </a:rPr>
              <a:t>:</a:t>
            </a:r>
          </a:p>
        </p:txBody>
      </p:sp>
      <p:sp>
        <p:nvSpPr>
          <p:cNvPr id="10" name="Shape 323"/>
          <p:cNvSpPr/>
          <p:nvPr/>
        </p:nvSpPr>
        <p:spPr>
          <a:xfrm>
            <a:off x="3505200" y="2895600"/>
            <a:ext cx="2169766" cy="2059604"/>
          </a:xfrm>
          <a:prstGeom prst="ellipse">
            <a:avLst/>
          </a:prstGeom>
          <a:solidFill>
            <a:srgbClr val="00FFFF">
              <a:alpha val="40000"/>
            </a:srgbClr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Images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Of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Words</a:t>
            </a:r>
          </a:p>
        </p:txBody>
      </p:sp>
      <p:sp>
        <p:nvSpPr>
          <p:cNvPr id="11" name="Shape 324"/>
          <p:cNvSpPr/>
          <p:nvPr/>
        </p:nvSpPr>
        <p:spPr>
          <a:xfrm>
            <a:off x="152400" y="2895600"/>
            <a:ext cx="2108200" cy="2046904"/>
          </a:xfrm>
          <a:prstGeom prst="ellipse">
            <a:avLst/>
          </a:prstGeom>
          <a:solidFill>
            <a:srgbClr val="00FFFF">
              <a:alpha val="40000"/>
            </a:srgbClr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Images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I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O</a:t>
            </a: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Lines </a:t>
            </a:r>
          </a:p>
        </p:txBody>
      </p:sp>
      <p:sp>
        <p:nvSpPr>
          <p:cNvPr id="12" name="Shape 325"/>
          <p:cNvSpPr/>
          <p:nvPr/>
        </p:nvSpPr>
        <p:spPr>
          <a:xfrm>
            <a:off x="6934200" y="2895600"/>
            <a:ext cx="2064926" cy="2052456"/>
          </a:xfrm>
          <a:prstGeom prst="ellipse">
            <a:avLst/>
          </a:prstGeom>
          <a:solidFill>
            <a:srgbClr val="00FFFF">
              <a:alpha val="40000"/>
            </a:srgbClr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Images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Of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Characters </a:t>
            </a:r>
          </a:p>
        </p:txBody>
      </p:sp>
      <p:sp>
        <p:nvSpPr>
          <p:cNvPr id="13" name="Arrow: Right 1"/>
          <p:cNvSpPr/>
          <p:nvPr/>
        </p:nvSpPr>
        <p:spPr>
          <a:xfrm>
            <a:off x="2286000" y="3733800"/>
            <a:ext cx="1219200" cy="304800"/>
          </a:xfrm>
          <a:prstGeom prst="rightArrow">
            <a:avLst>
              <a:gd name="adj1" fmla="val 64954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"/>
          <p:cNvSpPr/>
          <p:nvPr/>
        </p:nvSpPr>
        <p:spPr>
          <a:xfrm>
            <a:off x="5715000" y="3733800"/>
            <a:ext cx="1219200" cy="304800"/>
          </a:xfrm>
          <a:prstGeom prst="rightArrow">
            <a:avLst>
              <a:gd name="adj1" fmla="val 64954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image12.png"/>
          <p:cNvPicPr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35000"/>
          </a:blip>
          <a:srcRect/>
          <a:stretch>
            <a:fillRect/>
          </a:stretch>
        </p:blipFill>
        <p:spPr>
          <a:xfrm>
            <a:off x="2286000" y="2667000"/>
            <a:ext cx="1066800" cy="552450"/>
          </a:xfrm>
          <a:prstGeom prst="rect">
            <a:avLst/>
          </a:prstGeom>
          <a:ln/>
        </p:spPr>
      </p:pic>
      <p:pic>
        <p:nvPicPr>
          <p:cNvPr id="21" name="image11.png"/>
          <p:cNvPicPr/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lum bright="-27000"/>
          </a:blip>
          <a:srcRect/>
          <a:stretch>
            <a:fillRect/>
          </a:stretch>
        </p:blipFill>
        <p:spPr>
          <a:xfrm>
            <a:off x="5562600" y="2743200"/>
            <a:ext cx="457200" cy="457200"/>
          </a:xfrm>
          <a:prstGeom prst="rect">
            <a:avLst/>
          </a:prstGeom>
          <a:ln/>
        </p:spPr>
      </p:pic>
      <p:pic>
        <p:nvPicPr>
          <p:cNvPr id="22" name="image13.png"/>
          <p:cNvPicPr/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lum bright="-33000"/>
          </a:blip>
          <a:srcRect/>
          <a:stretch>
            <a:fillRect/>
          </a:stretch>
        </p:blipFill>
        <p:spPr>
          <a:xfrm>
            <a:off x="6096000" y="2743200"/>
            <a:ext cx="340723" cy="407119"/>
          </a:xfrm>
          <a:prstGeom prst="rect">
            <a:avLst/>
          </a:prstGeom>
          <a:ln/>
        </p:spPr>
      </p:pic>
      <p:pic>
        <p:nvPicPr>
          <p:cNvPr id="23" name="image15.png"/>
          <p:cNvPicPr/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lum bright="-33000"/>
          </a:blip>
          <a:srcRect/>
          <a:stretch>
            <a:fillRect/>
          </a:stretch>
        </p:blipFill>
        <p:spPr>
          <a:xfrm>
            <a:off x="6553200" y="2743200"/>
            <a:ext cx="496888" cy="42069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1377874" y="2655750"/>
            <a:ext cx="5327725" cy="2373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2E3037"/>
                </a:solidFill>
              </a:rPr>
              <a:t>89,526,124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152400" y="152400"/>
            <a:ext cx="6477000" cy="132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dirty="0" smtClean="0">
                <a:solidFill>
                  <a:schemeClr val="accent4"/>
                </a:solidFill>
                <a:latin typeface="Montserrat" charset="0"/>
                <a:cs typeface="Montserrat" charset="0"/>
              </a:rPr>
              <a:t>Sliding  Window :</a:t>
            </a:r>
            <a:endParaRPr lang="en" sz="5400" b="1" dirty="0">
              <a:solidFill>
                <a:schemeClr val="accent4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4" name="Picture 3" descr="Screenshot (19).png"/>
          <p:cNvPicPr>
            <a:picLocks noChangeAspect="1"/>
          </p:cNvPicPr>
          <p:nvPr/>
        </p:nvPicPr>
        <p:blipFill>
          <a:blip r:embed="rId3"/>
          <a:srcRect l="5000" t="19961" r="55833" b="17786"/>
          <a:stretch>
            <a:fillRect/>
          </a:stretch>
        </p:blipFill>
        <p:spPr>
          <a:xfrm>
            <a:off x="228600" y="2362200"/>
            <a:ext cx="4093028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050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Text  detection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190500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Pedestrian detection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  <p:pic>
        <p:nvPicPr>
          <p:cNvPr id="8" name="Picture 7" descr="Screenshot (19).png"/>
          <p:cNvPicPr>
            <a:picLocks noChangeAspect="1"/>
          </p:cNvPicPr>
          <p:nvPr/>
        </p:nvPicPr>
        <p:blipFill>
          <a:blip r:embed="rId3"/>
          <a:srcRect l="55833" t="20356" r="5000" b="18874"/>
          <a:stretch>
            <a:fillRect/>
          </a:stretch>
        </p:blipFill>
        <p:spPr>
          <a:xfrm>
            <a:off x="4724400" y="2362200"/>
            <a:ext cx="4192859" cy="3657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5400000">
            <a:off x="2171700" y="4076700"/>
            <a:ext cx="4648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00600" y="3200400"/>
            <a:ext cx="457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3200400"/>
            <a:ext cx="457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05600" y="2362200"/>
            <a:ext cx="457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86600" y="2362200"/>
            <a:ext cx="457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8229600" y="3657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96200" y="37338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).png"/>
          <p:cNvPicPr>
            <a:picLocks noChangeAspect="1"/>
          </p:cNvPicPr>
          <p:nvPr/>
        </p:nvPicPr>
        <p:blipFill>
          <a:blip r:embed="rId2"/>
          <a:srcRect l="22500" t="23715" r="20833" b="8103"/>
          <a:stretch>
            <a:fillRect/>
          </a:stretch>
        </p:blipFill>
        <p:spPr>
          <a:xfrm>
            <a:off x="457200" y="1295400"/>
            <a:ext cx="8001000" cy="5154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4"/>
                </a:solidFill>
                <a:latin typeface="Montserrat" charset="0"/>
                <a:cs typeface="Montserrat" charset="0"/>
              </a:rPr>
              <a:t>Sliding  Window Detection</a:t>
            </a:r>
            <a:endParaRPr lang="en-US" sz="5400" dirty="0">
              <a:solidFill>
                <a:schemeClr val="accent4"/>
              </a:solidFill>
              <a:latin typeface="Montserrat" charset="0"/>
              <a:cs typeface="Montserra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685800" cy="1447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295400"/>
            <a:ext cx="685800" cy="1447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8" idx="2"/>
          </p:cNvCxnSpPr>
          <p:nvPr/>
        </p:nvCxnSpPr>
        <p:spPr>
          <a:xfrm>
            <a:off x="457200" y="1143000"/>
            <a:ext cx="495300" cy="33754"/>
          </a:xfrm>
          <a:prstGeom prst="straightConnector1">
            <a:avLst/>
          </a:prstGeom>
          <a:ln w="158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000" y="8382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stride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ontserrat" charset="0"/>
                <a:cs typeface="Montserrat" charset="0"/>
              </a:rPr>
              <a:t>Supervised learning for pedestrian detection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Montserrat" charset="0"/>
                <a:cs typeface="Montserrat" charset="0"/>
              </a:rPr>
              <a:t>X = pixels in 82 x 36 image patches</a:t>
            </a:r>
            <a:endParaRPr lang="en-US" sz="2400" dirty="0">
              <a:solidFill>
                <a:schemeClr val="bg1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7" name="Picture 6" descr="Screenshot (21).png"/>
          <p:cNvPicPr>
            <a:picLocks noChangeAspect="1"/>
          </p:cNvPicPr>
          <p:nvPr/>
        </p:nvPicPr>
        <p:blipFill>
          <a:blip r:embed="rId2"/>
          <a:srcRect l="75000" t="22233" r="20000" b="58498"/>
          <a:stretch>
            <a:fillRect/>
          </a:stretch>
        </p:blipFill>
        <p:spPr>
          <a:xfrm>
            <a:off x="7543800" y="2057400"/>
            <a:ext cx="885092" cy="1917700"/>
          </a:xfrm>
          <a:prstGeom prst="rect">
            <a:avLst/>
          </a:prstGeom>
        </p:spPr>
      </p:pic>
      <p:pic>
        <p:nvPicPr>
          <p:cNvPr id="8" name="Picture 7" descr="Screenshot (21).png"/>
          <p:cNvPicPr>
            <a:picLocks noChangeAspect="1"/>
          </p:cNvPicPr>
          <p:nvPr/>
        </p:nvPicPr>
        <p:blipFill>
          <a:blip r:embed="rId2"/>
          <a:srcRect l="66667" t="22233" r="29166" b="58498"/>
          <a:stretch>
            <a:fillRect/>
          </a:stretch>
        </p:blipFill>
        <p:spPr>
          <a:xfrm>
            <a:off x="6324600" y="2057399"/>
            <a:ext cx="762000" cy="1947333"/>
          </a:xfrm>
          <a:prstGeom prst="rect">
            <a:avLst/>
          </a:prstGeom>
        </p:spPr>
      </p:pic>
      <p:pic>
        <p:nvPicPr>
          <p:cNvPr id="9" name="Picture 8" descr="Screenshot (21).png"/>
          <p:cNvPicPr>
            <a:picLocks noChangeAspect="1"/>
          </p:cNvPicPr>
          <p:nvPr/>
        </p:nvPicPr>
        <p:blipFill>
          <a:blip r:embed="rId2"/>
          <a:srcRect l="57500" t="20751" r="37500" b="58498"/>
          <a:stretch>
            <a:fillRect/>
          </a:stretch>
        </p:blipFill>
        <p:spPr>
          <a:xfrm>
            <a:off x="5083629" y="2057400"/>
            <a:ext cx="816428" cy="1905000"/>
          </a:xfrm>
          <a:prstGeom prst="rect">
            <a:avLst/>
          </a:prstGeom>
        </p:spPr>
      </p:pic>
      <p:pic>
        <p:nvPicPr>
          <p:cNvPr id="11" name="Picture 10" descr="Screenshot (21).png"/>
          <p:cNvPicPr>
            <a:picLocks noChangeAspect="1"/>
          </p:cNvPicPr>
          <p:nvPr/>
        </p:nvPicPr>
        <p:blipFill>
          <a:blip r:embed="rId2"/>
          <a:srcRect l="27500" t="22233" r="67500" b="57016"/>
          <a:stretch>
            <a:fillRect/>
          </a:stretch>
        </p:blipFill>
        <p:spPr>
          <a:xfrm>
            <a:off x="1676400" y="2057400"/>
            <a:ext cx="838200" cy="1955800"/>
          </a:xfrm>
          <a:prstGeom prst="rect">
            <a:avLst/>
          </a:prstGeom>
        </p:spPr>
      </p:pic>
      <p:pic>
        <p:nvPicPr>
          <p:cNvPr id="12" name="Picture 11" descr="Screenshot (21).png"/>
          <p:cNvPicPr>
            <a:picLocks noChangeAspect="1"/>
          </p:cNvPicPr>
          <p:nvPr/>
        </p:nvPicPr>
        <p:blipFill>
          <a:blip r:embed="rId2"/>
          <a:srcRect l="20000" t="22233" r="75000" b="57016"/>
          <a:stretch>
            <a:fillRect/>
          </a:stretch>
        </p:blipFill>
        <p:spPr>
          <a:xfrm>
            <a:off x="2917371" y="2057400"/>
            <a:ext cx="816429" cy="1905000"/>
          </a:xfrm>
          <a:prstGeom prst="rect">
            <a:avLst/>
          </a:prstGeom>
        </p:spPr>
      </p:pic>
      <p:pic>
        <p:nvPicPr>
          <p:cNvPr id="13" name="Picture 12" descr="Screenshot (21).png"/>
          <p:cNvPicPr>
            <a:picLocks noChangeAspect="1"/>
          </p:cNvPicPr>
          <p:nvPr/>
        </p:nvPicPr>
        <p:blipFill>
          <a:blip r:embed="rId2"/>
          <a:srcRect l="11667" t="22233" r="83333" b="57016"/>
          <a:stretch>
            <a:fillRect/>
          </a:stretch>
        </p:blipFill>
        <p:spPr>
          <a:xfrm>
            <a:off x="533400" y="2057400"/>
            <a:ext cx="838200" cy="1955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5400000">
            <a:off x="2171700" y="4076700"/>
            <a:ext cx="4648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2000" y="510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Positive  examples  y =1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0200" y="5105400"/>
            <a:ext cx="306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Negative  examples  y =0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 idx="4294967295"/>
          </p:nvPr>
        </p:nvSpPr>
        <p:spPr>
          <a:xfrm>
            <a:off x="838200" y="1371600"/>
            <a:ext cx="6671399" cy="632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b="1" dirty="0" smtClean="0">
                <a:solidFill>
                  <a:schemeClr val="accent3"/>
                </a:solidFill>
              </a:rPr>
              <a:t>Presented By :</a:t>
            </a:r>
            <a:endParaRPr lang="en" sz="2200" b="1" dirty="0">
              <a:solidFill>
                <a:schemeClr val="accent3"/>
              </a:solidFill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2002275" y="3022650"/>
            <a:ext cx="6671399" cy="81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/>
              <a:t>Dipayan Deb      (13000113032)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/>
              <a:t>Drona Banerjee  (13000113033)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/>
              <a:t>Karan Jaiswal     (13000113039)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3600" dirty="0" smtClean="0"/>
              <a:t>Payal Kumari      (13000113060)</a:t>
            </a:r>
            <a:endParaRPr lang="en" sz="3600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4294967295"/>
          </p:nvPr>
        </p:nvSpPr>
        <p:spPr>
          <a:xfrm>
            <a:off x="1828800" y="5029200"/>
            <a:ext cx="7086600" cy="113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2400" dirty="0" smtClean="0">
                <a:solidFill>
                  <a:schemeClr val="bg1"/>
                </a:solidFill>
              </a:rPr>
              <a:t>U</a:t>
            </a:r>
            <a:r>
              <a:rPr lang="en" sz="2400" dirty="0" smtClean="0">
                <a:solidFill>
                  <a:schemeClr val="bg1"/>
                </a:solidFill>
              </a:rPr>
              <a:t>nder the guidance of</a:t>
            </a:r>
            <a:r>
              <a:rPr lang="en" sz="2400" dirty="0" smtClean="0">
                <a:solidFill>
                  <a:schemeClr val="accent3"/>
                </a:solidFill>
              </a:rPr>
              <a:t>:</a:t>
            </a:r>
            <a:r>
              <a:rPr lang="en" sz="2400" dirty="0" smtClean="0">
                <a:solidFill>
                  <a:schemeClr val="bg1"/>
                </a:solidFill>
              </a:rPr>
              <a:t>:   Mrs</a:t>
            </a:r>
            <a:r>
              <a:rPr lang="en" sz="2400" dirty="0" smtClean="0"/>
              <a:t>. Poulami Dutta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                                   </a:t>
            </a:r>
            <a:r>
              <a:rPr lang="en" sz="1800" dirty="0" smtClean="0"/>
              <a:t>(In-charge  and  Asst. Prof,  CSE Dept)</a:t>
            </a:r>
            <a:endParaRPr lang="e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Text detection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171700" y="4076700"/>
            <a:ext cx="4648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2000" y="5105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Positive  examples  y =1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0200" y="5181600"/>
            <a:ext cx="306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Negative  examples  y =0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 descr="Screenshot (26).png"/>
          <p:cNvPicPr>
            <a:picLocks noChangeAspect="1"/>
          </p:cNvPicPr>
          <p:nvPr/>
        </p:nvPicPr>
        <p:blipFill>
          <a:blip r:embed="rId2"/>
          <a:srcRect l="61667" t="60375" r="15000" b="33696"/>
          <a:stretch>
            <a:fillRect/>
          </a:stretch>
        </p:blipFill>
        <p:spPr>
          <a:xfrm>
            <a:off x="5029200" y="3352800"/>
            <a:ext cx="3733800" cy="533400"/>
          </a:xfrm>
          <a:prstGeom prst="rect">
            <a:avLst/>
          </a:prstGeom>
        </p:spPr>
      </p:pic>
      <p:pic>
        <p:nvPicPr>
          <p:cNvPr id="18" name="Picture 17" descr="Screenshot (26).png"/>
          <p:cNvPicPr>
            <a:picLocks noChangeAspect="1"/>
          </p:cNvPicPr>
          <p:nvPr/>
        </p:nvPicPr>
        <p:blipFill>
          <a:blip r:embed="rId2"/>
          <a:srcRect l="61667" t="47036" r="15000" b="47035"/>
          <a:stretch>
            <a:fillRect/>
          </a:stretch>
        </p:blipFill>
        <p:spPr>
          <a:xfrm>
            <a:off x="5029200" y="2286000"/>
            <a:ext cx="3733800" cy="533400"/>
          </a:xfrm>
          <a:prstGeom prst="rect">
            <a:avLst/>
          </a:prstGeom>
        </p:spPr>
      </p:pic>
      <p:pic>
        <p:nvPicPr>
          <p:cNvPr id="19" name="Picture 18" descr="Screenshot (26).png"/>
          <p:cNvPicPr>
            <a:picLocks noChangeAspect="1"/>
          </p:cNvPicPr>
          <p:nvPr/>
        </p:nvPicPr>
        <p:blipFill>
          <a:blip r:embed="rId2"/>
          <a:srcRect l="32500" t="60375" r="44167" b="35178"/>
          <a:stretch>
            <a:fillRect/>
          </a:stretch>
        </p:blipFill>
        <p:spPr>
          <a:xfrm>
            <a:off x="304800" y="3276600"/>
            <a:ext cx="3810000" cy="609600"/>
          </a:xfrm>
          <a:prstGeom prst="rect">
            <a:avLst/>
          </a:prstGeom>
        </p:spPr>
      </p:pic>
      <p:pic>
        <p:nvPicPr>
          <p:cNvPr id="20" name="Picture 19" descr="Screenshot (26).png"/>
          <p:cNvPicPr>
            <a:picLocks noChangeAspect="1"/>
          </p:cNvPicPr>
          <p:nvPr/>
        </p:nvPicPr>
        <p:blipFill>
          <a:blip r:embed="rId2"/>
          <a:srcRect l="32500" t="47035" r="44167" b="47036"/>
          <a:stretch>
            <a:fillRect/>
          </a:stretch>
        </p:blipFill>
        <p:spPr>
          <a:xfrm>
            <a:off x="381000" y="2286000"/>
            <a:ext cx="37338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).png"/>
          <p:cNvPicPr>
            <a:picLocks noChangeAspect="1"/>
          </p:cNvPicPr>
          <p:nvPr/>
        </p:nvPicPr>
        <p:blipFill>
          <a:blip r:embed="rId2"/>
          <a:srcRect l="31022" t="59801" r="45833" b="12945"/>
          <a:stretch>
            <a:fillRect/>
          </a:stretch>
        </p:blipFill>
        <p:spPr>
          <a:xfrm>
            <a:off x="304800" y="3505200"/>
            <a:ext cx="3453063" cy="2286000"/>
          </a:xfrm>
          <a:prstGeom prst="rect">
            <a:avLst/>
          </a:prstGeom>
        </p:spPr>
      </p:pic>
      <p:pic>
        <p:nvPicPr>
          <p:cNvPr id="4" name="Picture 3" descr="Screenshot (28).png"/>
          <p:cNvPicPr>
            <a:picLocks noChangeAspect="1"/>
          </p:cNvPicPr>
          <p:nvPr/>
        </p:nvPicPr>
        <p:blipFill>
          <a:blip r:embed="rId2"/>
          <a:srcRect l="50000" t="35178" r="31667" b="42589"/>
          <a:stretch>
            <a:fillRect/>
          </a:stretch>
        </p:blipFill>
        <p:spPr>
          <a:xfrm>
            <a:off x="3200400" y="1295400"/>
            <a:ext cx="3017520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228600"/>
            <a:ext cx="4057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ontserrat" charset="0"/>
                <a:cs typeface="Montserrat" charset="0"/>
              </a:rPr>
              <a:t>Text detection</a:t>
            </a:r>
            <a:endParaRPr lang="en-US" sz="4800" dirty="0">
              <a:solidFill>
                <a:schemeClr val="bg1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6" name="Picture 5" descr="Screenshot (29).png"/>
          <p:cNvPicPr>
            <a:picLocks noChangeAspect="1"/>
          </p:cNvPicPr>
          <p:nvPr/>
        </p:nvPicPr>
        <p:blipFill>
          <a:blip r:embed="rId3"/>
          <a:srcRect l="64167" t="60375" r="10833" b="12945"/>
          <a:stretch>
            <a:fillRect/>
          </a:stretch>
        </p:blipFill>
        <p:spPr>
          <a:xfrm>
            <a:off x="5562600" y="3505200"/>
            <a:ext cx="3175000" cy="2286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38600" y="4572000"/>
            <a:ext cx="1219200" cy="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77000" y="601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expansion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28600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" charset="0"/>
                <a:cs typeface="Montserrat" charset="0"/>
              </a:rPr>
              <a:t>1 D sliding window for character segmentation</a:t>
            </a:r>
            <a:endParaRPr lang="en-US" sz="4000" dirty="0">
              <a:solidFill>
                <a:schemeClr val="bg1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5" name="Picture 4" descr="Screenshot (30).png"/>
          <p:cNvPicPr>
            <a:picLocks noChangeAspect="1"/>
          </p:cNvPicPr>
          <p:nvPr/>
        </p:nvPicPr>
        <p:blipFill>
          <a:blip r:embed="rId2"/>
          <a:srcRect l="71666" t="69268" r="25834" b="23321"/>
          <a:stretch>
            <a:fillRect/>
          </a:stretch>
        </p:blipFill>
        <p:spPr>
          <a:xfrm>
            <a:off x="6705600" y="2895600"/>
            <a:ext cx="457200" cy="685800"/>
          </a:xfrm>
          <a:prstGeom prst="rect">
            <a:avLst/>
          </a:prstGeom>
        </p:spPr>
      </p:pic>
      <p:pic>
        <p:nvPicPr>
          <p:cNvPr id="6" name="Picture 5" descr="Screenshot (30).png"/>
          <p:cNvPicPr>
            <a:picLocks noChangeAspect="1"/>
          </p:cNvPicPr>
          <p:nvPr/>
        </p:nvPicPr>
        <p:blipFill>
          <a:blip r:embed="rId2"/>
          <a:srcRect l="64167" t="57411" r="33333" b="35178"/>
          <a:stretch>
            <a:fillRect/>
          </a:stretch>
        </p:blipFill>
        <p:spPr>
          <a:xfrm>
            <a:off x="7696200" y="2895600"/>
            <a:ext cx="457200" cy="762000"/>
          </a:xfrm>
          <a:prstGeom prst="rect">
            <a:avLst/>
          </a:prstGeom>
        </p:spPr>
      </p:pic>
      <p:pic>
        <p:nvPicPr>
          <p:cNvPr id="7" name="Picture 6" descr="Screenshot (30).png"/>
          <p:cNvPicPr>
            <a:picLocks noChangeAspect="1"/>
          </p:cNvPicPr>
          <p:nvPr/>
        </p:nvPicPr>
        <p:blipFill>
          <a:blip r:embed="rId2"/>
          <a:srcRect l="43333" t="69268" r="53334" b="23321"/>
          <a:stretch>
            <a:fillRect/>
          </a:stretch>
        </p:blipFill>
        <p:spPr>
          <a:xfrm>
            <a:off x="2057400" y="2819400"/>
            <a:ext cx="548640" cy="685800"/>
          </a:xfrm>
          <a:prstGeom prst="rect">
            <a:avLst/>
          </a:prstGeom>
        </p:spPr>
      </p:pic>
      <p:pic>
        <p:nvPicPr>
          <p:cNvPr id="9" name="Picture 8" descr="Screenshot (30).png"/>
          <p:cNvPicPr>
            <a:picLocks noChangeAspect="1"/>
          </p:cNvPicPr>
          <p:nvPr/>
        </p:nvPicPr>
        <p:blipFill>
          <a:blip r:embed="rId2"/>
          <a:srcRect l="35595" t="57411" r="61429" b="35178"/>
          <a:stretch>
            <a:fillRect/>
          </a:stretch>
        </p:blipFill>
        <p:spPr>
          <a:xfrm>
            <a:off x="990600" y="2819400"/>
            <a:ext cx="489857" cy="685800"/>
          </a:xfrm>
          <a:prstGeom prst="rect">
            <a:avLst/>
          </a:prstGeom>
        </p:spPr>
      </p:pic>
      <p:pic>
        <p:nvPicPr>
          <p:cNvPr id="10" name="Picture 9" descr="Screenshot (30).png"/>
          <p:cNvPicPr>
            <a:picLocks noChangeAspect="1"/>
          </p:cNvPicPr>
          <p:nvPr/>
        </p:nvPicPr>
        <p:blipFill>
          <a:blip r:embed="rId2"/>
          <a:srcRect l="37500" t="39230" r="28334" b="50395"/>
          <a:stretch>
            <a:fillRect/>
          </a:stretch>
        </p:blipFill>
        <p:spPr>
          <a:xfrm>
            <a:off x="2743200" y="1752600"/>
            <a:ext cx="3505200" cy="5984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rot="5400000">
            <a:off x="2553494" y="4609306"/>
            <a:ext cx="3886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600" y="4953000"/>
            <a:ext cx="295465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Positive  examples  y =1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1200" y="4953000"/>
            <a:ext cx="2997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Negative examples  y =0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3"/>
          <p:cNvSpPr txBox="1">
            <a:spLocks/>
          </p:cNvSpPr>
          <p:nvPr/>
        </p:nvSpPr>
        <p:spPr>
          <a:xfrm>
            <a:off x="190500" y="381000"/>
            <a:ext cx="8953500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Adobe Ming Std L" panose="02020300000000000000" pitchFamily="18" charset="-128"/>
                <a:cs typeface="Quicksand"/>
                <a:sym typeface="Quicksand"/>
              </a:rPr>
              <a:t>Image Processing </a:t>
            </a:r>
            <a:r>
              <a:rPr kumimoji="0" lang="en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Adobe Ming Std L" panose="02020300000000000000" pitchFamily="18" charset="-128"/>
                <a:cs typeface="Quicksand"/>
                <a:sym typeface="Quicksand"/>
              </a:rPr>
              <a:t>:</a:t>
            </a:r>
            <a:r>
              <a:rPr kumimoji="0" lang="en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Adobe Ming Std L" panose="02020300000000000000" pitchFamily="18" charset="-128"/>
                <a:cs typeface="Quicksand"/>
                <a:sym typeface="Quicksand"/>
              </a:rPr>
              <a:t> </a:t>
            </a:r>
            <a:endParaRPr kumimoji="0" lang="en" sz="4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charset="0"/>
              <a:ea typeface="Adobe Ming Std L" panose="02020300000000000000" pitchFamily="18" charset="-128"/>
              <a:cs typeface="Quicksand"/>
              <a:sym typeface="Quicksand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1143000" y="1752600"/>
          <a:ext cx="7467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le 4"/>
          <p:cNvSpPr/>
          <p:nvPr/>
        </p:nvSpPr>
        <p:spPr>
          <a:xfrm>
            <a:off x="2979626" y="3260501"/>
            <a:ext cx="3799453" cy="511399"/>
          </a:xfrm>
          <a:prstGeom prst="rect">
            <a:avLst/>
          </a:prstGeom>
          <a:noFill/>
          <a:ln w="635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kern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32).png"/>
          <p:cNvPicPr>
            <a:picLocks noChangeAspect="1"/>
          </p:cNvPicPr>
          <p:nvPr/>
        </p:nvPicPr>
        <p:blipFill>
          <a:blip r:embed="rId2"/>
          <a:srcRect l="13333" t="50000" r="70000" b="27766"/>
          <a:stretch>
            <a:fillRect/>
          </a:stretch>
        </p:blipFill>
        <p:spPr>
          <a:xfrm>
            <a:off x="304800" y="1905000"/>
            <a:ext cx="4114800" cy="2965862"/>
          </a:xfrm>
          <a:prstGeom prst="rect">
            <a:avLst/>
          </a:prstGeom>
        </p:spPr>
      </p:pic>
      <p:pic>
        <p:nvPicPr>
          <p:cNvPr id="6" name="Picture 5" descr="Screenshot (32).png"/>
          <p:cNvPicPr>
            <a:picLocks noChangeAspect="1"/>
          </p:cNvPicPr>
          <p:nvPr/>
        </p:nvPicPr>
        <p:blipFill>
          <a:blip r:embed="rId2"/>
          <a:srcRect l="39167" t="50000" r="43333" b="28402"/>
          <a:stretch>
            <a:fillRect/>
          </a:stretch>
        </p:blipFill>
        <p:spPr>
          <a:xfrm>
            <a:off x="4876800" y="1905000"/>
            <a:ext cx="4063253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572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  <a:latin typeface="Montserrat" charset="0"/>
                <a:cs typeface="Montserrat" charset="0"/>
              </a:rPr>
              <a:t>RGB  Matrix</a:t>
            </a:r>
            <a:endParaRPr lang="en-US" sz="5400" dirty="0">
              <a:solidFill>
                <a:schemeClr val="accent1"/>
              </a:solidFill>
              <a:latin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51054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What  we  see 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5181600"/>
            <a:ext cx="36567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What  does the computer sees</a:t>
            </a:r>
            <a:endParaRPr lang="en-US" sz="2000" dirty="0">
              <a:latin typeface="PT Serif" charset="0"/>
              <a:cs typeface="PT Serif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705894" y="3694906"/>
            <a:ext cx="38862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601980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Now this gets converted into Grayscale Matrix.</a:t>
            </a:r>
            <a:endParaRPr lang="en-US" sz="2000" dirty="0">
              <a:solidFill>
                <a:schemeClr val="bg1"/>
              </a:solidFill>
              <a:latin typeface="PT Serif" charset="0"/>
              <a:cs typeface="PT Serif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04.png"/>
          <p:cNvPicPr/>
          <p:nvPr/>
        </p:nvPicPr>
        <p:blipFill>
          <a:blip r:embed="rId2">
            <a:lum bright="-25000" contrast="-25000"/>
          </a:blip>
          <a:srcRect l="11438" t="19925" r="59314" b="20301"/>
          <a:stretch>
            <a:fillRect/>
          </a:stretch>
        </p:blipFill>
        <p:spPr>
          <a:xfrm>
            <a:off x="381000" y="2209800"/>
            <a:ext cx="3111500" cy="2552700"/>
          </a:xfrm>
          <a:prstGeom prst="rect">
            <a:avLst/>
          </a:prstGeom>
          <a:noFill/>
          <a:ln w="57150">
            <a:noFill/>
          </a:ln>
          <a:effectLst>
            <a:outerShdw blurRad="635000" dist="38100" dir="5400000" sx="101000" sy="101000" algn="t" rotWithShape="0">
              <a:schemeClr val="bg1">
                <a:alpha val="50000"/>
              </a:schemeClr>
            </a:outerShdw>
          </a:effectLst>
        </p:spPr>
      </p:pic>
      <p:pic>
        <p:nvPicPr>
          <p:cNvPr id="6" name="image04.png"/>
          <p:cNvPicPr/>
          <p:nvPr/>
        </p:nvPicPr>
        <p:blipFill>
          <a:blip r:embed="rId2">
            <a:lum bright="-25000" contrast="-25000"/>
          </a:blip>
          <a:srcRect l="45149" t="19598" r="11287" b="18593"/>
          <a:stretch>
            <a:fillRect/>
          </a:stretch>
        </p:blipFill>
        <p:spPr>
          <a:xfrm>
            <a:off x="5257800" y="2209800"/>
            <a:ext cx="3454400" cy="2552700"/>
          </a:xfrm>
          <a:prstGeom prst="rect">
            <a:avLst/>
          </a:prstGeom>
          <a:noFill/>
          <a:ln w="57150">
            <a:noFill/>
          </a:ln>
          <a:effectLst>
            <a:outerShdw blurRad="635000" dist="38100" dir="5400000" sx="101000" sy="101000" algn="t" rotWithShape="0">
              <a:schemeClr val="bg1">
                <a:alpha val="50000"/>
              </a:scheme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4038600" y="3124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52600" y="6858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Montserrat" charset="0"/>
                <a:cs typeface="Montserrat" charset="0"/>
              </a:rPr>
              <a:t>How  does  the  computer  know it’s a 1 ?</a:t>
            </a:r>
            <a:endParaRPr lang="en-US" sz="3200" dirty="0">
              <a:solidFill>
                <a:schemeClr val="bg1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1027" name="Picture 3" descr="C:\Users\aa\AppData\Local\Microsoft\Windows\INetCache\IE\7K1KVTB6\question-mark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10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14600" y="3124200"/>
          <a:ext cx="2667000" cy="2133600"/>
        </p:xfrm>
        <a:graphic>
          <a:graphicData uri="http://schemas.openxmlformats.org/drawingml/2006/table">
            <a:tbl>
              <a:tblPr firstRow="1" bandRow="1">
                <a:tableStyleId>{F1784D30-5EE0-4E83-B65B-6F89D10F2099}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638800" y="3124200"/>
          <a:ext cx="2667000" cy="2133600"/>
        </p:xfrm>
        <a:graphic>
          <a:graphicData uri="http://schemas.openxmlformats.org/drawingml/2006/table">
            <a:tbl>
              <a:tblPr firstRow="1" bandRow="1">
                <a:tableStyleId>{F1784D30-5EE0-4E83-B65B-6F89D10F2099}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93914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9600" y="5943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Multiplication and Summation= (50*30)+(50*30)+(50*30)+(20*30)+(50*30) = 6600 (A large number!)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50292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Visualization of the receptive 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4600" y="5334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Pixel representation of the receptive field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38800" y="5334000"/>
            <a:ext cx="26516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Pixel representation of the filter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3657600"/>
            <a:ext cx="53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Raavi"/>
                <a:cs typeface="Raavi"/>
              </a:rPr>
              <a:t>*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767754" y="520505"/>
            <a:ext cx="2771335" cy="1111347"/>
          </a:xfrm>
          <a:custGeom>
            <a:avLst/>
            <a:gdLst>
              <a:gd name="connsiteX0" fmla="*/ 0 w 2771335"/>
              <a:gd name="connsiteY0" fmla="*/ 1069144 h 1111347"/>
              <a:gd name="connsiteX1" fmla="*/ 2771335 w 2771335"/>
              <a:gd name="connsiteY1" fmla="*/ 1111347 h 1111347"/>
              <a:gd name="connsiteX2" fmla="*/ 2771335 w 2771335"/>
              <a:gd name="connsiteY2" fmla="*/ 1111347 h 1111347"/>
              <a:gd name="connsiteX3" fmla="*/ 815926 w 2771335"/>
              <a:gd name="connsiteY3" fmla="*/ 0 h 1111347"/>
              <a:gd name="connsiteX4" fmla="*/ 815926 w 2771335"/>
              <a:gd name="connsiteY4" fmla="*/ 0 h 111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1335" h="1111347">
                <a:moveTo>
                  <a:pt x="0" y="1069144"/>
                </a:moveTo>
                <a:lnTo>
                  <a:pt x="2771335" y="1111347"/>
                </a:lnTo>
                <a:lnTo>
                  <a:pt x="2771335" y="1111347"/>
                </a:lnTo>
                <a:lnTo>
                  <a:pt x="815926" y="0"/>
                </a:lnTo>
                <a:lnTo>
                  <a:pt x="815926" y="0"/>
                </a:lnTo>
              </a:path>
            </a:pathLst>
          </a:cu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16" idx="3"/>
            <a:endCxn id="16" idx="0"/>
          </p:cNvCxnSpPr>
          <p:nvPr/>
        </p:nvCxnSpPr>
        <p:spPr>
          <a:xfrm flipH="1">
            <a:off x="5767754" y="520505"/>
            <a:ext cx="815926" cy="1069144"/>
          </a:xfrm>
          <a:prstGeom prst="curvedConnector3">
            <a:avLst>
              <a:gd name="adj1" fmla="val 134052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>
            <a:off x="5715000" y="1524000"/>
            <a:ext cx="1752600" cy="914400"/>
          </a:xfrm>
          <a:prstGeom prst="curvedConnector3">
            <a:avLst>
              <a:gd name="adj1" fmla="val -35084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467600" y="7620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620000" y="8382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20000" y="1219200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rot="10800000" flipV="1">
            <a:off x="7543800" y="1524000"/>
            <a:ext cx="45720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7696200" y="1524000"/>
            <a:ext cx="304800" cy="304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7734300" y="1562100"/>
            <a:ext cx="381000" cy="152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1295400" y="457200"/>
            <a:ext cx="2771335" cy="1111347"/>
          </a:xfrm>
          <a:custGeom>
            <a:avLst/>
            <a:gdLst>
              <a:gd name="connsiteX0" fmla="*/ 0 w 2771335"/>
              <a:gd name="connsiteY0" fmla="*/ 1069144 h 1111347"/>
              <a:gd name="connsiteX1" fmla="*/ 2771335 w 2771335"/>
              <a:gd name="connsiteY1" fmla="*/ 1111347 h 1111347"/>
              <a:gd name="connsiteX2" fmla="*/ 2771335 w 2771335"/>
              <a:gd name="connsiteY2" fmla="*/ 1111347 h 1111347"/>
              <a:gd name="connsiteX3" fmla="*/ 815926 w 2771335"/>
              <a:gd name="connsiteY3" fmla="*/ 0 h 1111347"/>
              <a:gd name="connsiteX4" fmla="*/ 815926 w 2771335"/>
              <a:gd name="connsiteY4" fmla="*/ 0 h 1111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1335" h="1111347">
                <a:moveTo>
                  <a:pt x="0" y="1069144"/>
                </a:moveTo>
                <a:lnTo>
                  <a:pt x="2771335" y="1111347"/>
                </a:lnTo>
                <a:lnTo>
                  <a:pt x="2771335" y="1111347"/>
                </a:lnTo>
                <a:lnTo>
                  <a:pt x="815926" y="0"/>
                </a:lnTo>
                <a:lnTo>
                  <a:pt x="815926" y="0"/>
                </a:lnTo>
              </a:path>
            </a:pathLst>
          </a:cu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urved Connector 35"/>
          <p:cNvCxnSpPr>
            <a:stCxn id="35" idx="3"/>
            <a:endCxn id="35" idx="0"/>
          </p:cNvCxnSpPr>
          <p:nvPr/>
        </p:nvCxnSpPr>
        <p:spPr>
          <a:xfrm flipH="1">
            <a:off x="1295400" y="457200"/>
            <a:ext cx="815926" cy="1069144"/>
          </a:xfrm>
          <a:prstGeom prst="curvedConnector3">
            <a:avLst>
              <a:gd name="adj1" fmla="val 134052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>
            <a:off x="1242646" y="1460695"/>
            <a:ext cx="1752600" cy="914400"/>
          </a:xfrm>
          <a:prstGeom prst="curvedConnector3">
            <a:avLst>
              <a:gd name="adj1" fmla="val -35084"/>
            </a:avLst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2995246" y="69869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47646" y="774895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47646" y="1155895"/>
            <a:ext cx="762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rot="10800000" flipV="1">
            <a:off x="3071446" y="1460695"/>
            <a:ext cx="457200" cy="228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223846" y="1460695"/>
            <a:ext cx="304800" cy="3048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261946" y="1498795"/>
            <a:ext cx="381000" cy="152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334000" y="381000"/>
            <a:ext cx="838200" cy="762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Screenshot (35).png"/>
          <p:cNvPicPr>
            <a:picLocks noChangeAspect="1"/>
          </p:cNvPicPr>
          <p:nvPr/>
        </p:nvPicPr>
        <p:blipFill>
          <a:blip r:embed="rId2"/>
          <a:srcRect l="60833" t="23320" r="34167" b="68446"/>
          <a:stretch>
            <a:fillRect/>
          </a:stretch>
        </p:blipFill>
        <p:spPr>
          <a:xfrm>
            <a:off x="228600" y="2971800"/>
            <a:ext cx="2139696" cy="19812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19200" y="190500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3600" y="1981200"/>
            <a:ext cx="2971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Visualization of the filter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3810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Montserrat" charset="0"/>
                <a:cs typeface="Montserrat" charset="0"/>
              </a:rPr>
              <a:t>Classification of cropped images </a:t>
            </a:r>
            <a:r>
              <a:rPr lang="en-US" sz="4800" dirty="0" smtClean="0">
                <a:solidFill>
                  <a:schemeClr val="accent3"/>
                </a:solidFill>
                <a:latin typeface="Montserrat" charset="0"/>
                <a:cs typeface="Montserrat" charset="0"/>
              </a:rPr>
              <a:t>:</a:t>
            </a:r>
            <a:endParaRPr lang="en-US" sz="4800" dirty="0">
              <a:solidFill>
                <a:schemeClr val="accent3"/>
              </a:solidFill>
              <a:latin typeface="Montserrat" charset="0"/>
              <a:cs typeface="Montserrat" charset="0"/>
            </a:endParaRPr>
          </a:p>
        </p:txBody>
      </p:sp>
      <p:pic>
        <p:nvPicPr>
          <p:cNvPr id="8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5600" y="3200400"/>
            <a:ext cx="1700650" cy="170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4"/>
          <p:cNvCxnSpPr/>
          <p:nvPr/>
        </p:nvCxnSpPr>
        <p:spPr>
          <a:xfrm rot="10800000" flipH="1">
            <a:off x="6705600" y="2895600"/>
            <a:ext cx="1752300" cy="252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Rectangle 9"/>
          <p:cNvSpPr/>
          <p:nvPr/>
        </p:nvSpPr>
        <p:spPr>
          <a:xfrm>
            <a:off x="7315200" y="251460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 smtClean="0">
                <a:solidFill>
                  <a:schemeClr val="bg1"/>
                </a:solidFill>
              </a:rPr>
              <a:t>28</a:t>
            </a:r>
            <a:endParaRPr lang="en" dirty="0">
              <a:solidFill>
                <a:schemeClr val="bg1"/>
              </a:solidFill>
            </a:endParaRPr>
          </a:p>
        </p:txBody>
      </p:sp>
      <p:cxnSp>
        <p:nvCxnSpPr>
          <p:cNvPr id="11" name="Shape 104"/>
          <p:cNvCxnSpPr/>
          <p:nvPr/>
        </p:nvCxnSpPr>
        <p:spPr>
          <a:xfrm rot="5400000" flipH="1" flipV="1">
            <a:off x="5563394" y="4037806"/>
            <a:ext cx="1676400" cy="158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Rectangle 13"/>
          <p:cNvSpPr/>
          <p:nvPr/>
        </p:nvSpPr>
        <p:spPr>
          <a:xfrm>
            <a:off x="5943600" y="373380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 smtClean="0">
                <a:solidFill>
                  <a:schemeClr val="bg1"/>
                </a:solidFill>
              </a:rPr>
              <a:t>28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000" y="2514600"/>
            <a:ext cx="4724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400" dirty="0" smtClean="0">
                <a:solidFill>
                  <a:schemeClr val="bg1"/>
                </a:solidFill>
              </a:rPr>
              <a:t>1. Neural Network is used to classify the Images. </a:t>
            </a:r>
          </a:p>
          <a:p>
            <a:pPr lvl="0"/>
            <a:r>
              <a:rPr lang="en" sz="2400" dirty="0" smtClean="0">
                <a:solidFill>
                  <a:schemeClr val="bg1"/>
                </a:solidFill>
              </a:rPr>
              <a:t> </a:t>
            </a:r>
          </a:p>
          <a:p>
            <a:pPr lvl="0"/>
            <a:r>
              <a:rPr lang="en" sz="2400" dirty="0" smtClean="0">
                <a:solidFill>
                  <a:schemeClr val="bg1"/>
                </a:solidFill>
              </a:rPr>
              <a:t>2. The input layer has 784 input neuron.</a:t>
            </a:r>
          </a:p>
          <a:p>
            <a:pPr lvl="0"/>
            <a:endParaRPr lang="en" sz="2400" dirty="0" smtClean="0">
              <a:solidFill>
                <a:schemeClr val="bg1"/>
              </a:solidFill>
            </a:endParaRPr>
          </a:p>
          <a:p>
            <a:pPr lvl="0"/>
            <a:r>
              <a:rPr lang="en" sz="2400" dirty="0" smtClean="0">
                <a:solidFill>
                  <a:schemeClr val="bg1"/>
                </a:solidFill>
              </a:rPr>
              <a:t>3. The output layer has 82 output neurons</a:t>
            </a:r>
            <a:r>
              <a:rPr lang="en" dirty="0" smtClean="0"/>
              <a:t>..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2415224"/>
            <a:ext cx="2091025" cy="17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14"/>
          <p:cNvSpPr/>
          <p:nvPr/>
        </p:nvSpPr>
        <p:spPr>
          <a:xfrm>
            <a:off x="2971800" y="2438400"/>
            <a:ext cx="1828800" cy="175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Four Layer Neural Network</a:t>
            </a:r>
          </a:p>
        </p:txBody>
      </p:sp>
      <p:sp>
        <p:nvSpPr>
          <p:cNvPr id="6" name="Shape 119"/>
          <p:cNvSpPr txBox="1"/>
          <p:nvPr/>
        </p:nvSpPr>
        <p:spPr>
          <a:xfrm>
            <a:off x="5410200" y="2362200"/>
            <a:ext cx="258900" cy="21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" name="Shape 117"/>
          <p:cNvCxnSpPr/>
          <p:nvPr/>
        </p:nvCxnSpPr>
        <p:spPr>
          <a:xfrm rot="5400000">
            <a:off x="4084537" y="3535463"/>
            <a:ext cx="2506201" cy="727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" name="Shape 117"/>
          <p:cNvCxnSpPr/>
          <p:nvPr/>
        </p:nvCxnSpPr>
        <p:spPr>
          <a:xfrm rot="5400000">
            <a:off x="4458494" y="3542506"/>
            <a:ext cx="2514600" cy="158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21"/>
          <p:cNvSpPr txBox="1"/>
          <p:nvPr/>
        </p:nvSpPr>
        <p:spPr>
          <a:xfrm>
            <a:off x="5791200" y="2362200"/>
            <a:ext cx="378300" cy="23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0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3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4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a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8400" y="1828800"/>
            <a:ext cx="2895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A simple classification problem.</a:t>
            </a:r>
          </a:p>
          <a:p>
            <a:pPr lvl="0"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Neural Network Trained using </a:t>
            </a:r>
            <a:r>
              <a:rPr lang="en-US" sz="2000" dirty="0" err="1" smtClean="0">
                <a:solidFill>
                  <a:schemeClr val="bg1"/>
                </a:solidFill>
              </a:rPr>
              <a:t>Backpropagation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0"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Uses Sigmoid function as activation.  </a:t>
            </a:r>
          </a:p>
          <a:p>
            <a:pPr lvl="0">
              <a:buFont typeface="Arial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 Use regularization for addressing </a:t>
            </a:r>
            <a:r>
              <a:rPr lang="en-US" sz="2000" dirty="0" err="1" smtClean="0">
                <a:solidFill>
                  <a:schemeClr val="bg1"/>
                </a:solidFill>
              </a:rPr>
              <a:t>overfitting</a:t>
            </a:r>
            <a:r>
              <a:rPr lang="en-US" sz="2000" dirty="0" smtClean="0">
                <a:solidFill>
                  <a:schemeClr val="bg1"/>
                </a:solidFill>
              </a:rPr>
              <a:t> or high bias.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2" idx="3"/>
            <a:endCxn id="4" idx="1"/>
          </p:cNvCxnSpPr>
          <p:nvPr/>
        </p:nvCxnSpPr>
        <p:spPr>
          <a:xfrm>
            <a:off x="2319625" y="3303112"/>
            <a:ext cx="652175" cy="1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24400" y="3276600"/>
            <a:ext cx="533400" cy="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28600"/>
            <a:ext cx="571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  <a:latin typeface="Montserrat" charset="0"/>
                <a:cs typeface="Montserrat" charset="0"/>
              </a:rPr>
              <a:t>Cost  Estimation :</a:t>
            </a:r>
            <a:endParaRPr lang="en-US" sz="5400" dirty="0">
              <a:solidFill>
                <a:schemeClr val="accent3"/>
              </a:solidFill>
              <a:latin typeface="Montserrat" charset="0"/>
              <a:cs typeface="Montserra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447800"/>
            <a:ext cx="7239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Model used :  COCOMO model (Semi Detached)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PT Serif" charset="0"/>
                <a:cs typeface="PT Serif" charset="0"/>
              </a:rPr>
              <a:t>Estmated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KLOC = 2.7</a:t>
            </a:r>
          </a:p>
          <a:p>
            <a:endParaRPr lang="en-US" dirty="0" smtClean="0">
              <a:solidFill>
                <a:schemeClr val="bg1"/>
              </a:solidFill>
              <a:latin typeface="PT Serif" charset="0"/>
              <a:cs typeface="PT Serif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A1 = 3.0  a2 = 1.12  b1=2.5  b2=0.35</a:t>
            </a:r>
          </a:p>
          <a:p>
            <a:endParaRPr lang="en-US" dirty="0" smtClean="0">
              <a:solidFill>
                <a:schemeClr val="bg1"/>
              </a:solidFill>
              <a:latin typeface="PT Serif" charset="0"/>
              <a:cs typeface="PT Serif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Effort = 3.0 * (2.7)^1.12 PM</a:t>
            </a: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         = 9.13 PM</a:t>
            </a:r>
          </a:p>
          <a:p>
            <a:endParaRPr lang="en-US" dirty="0" smtClean="0">
              <a:solidFill>
                <a:schemeClr val="bg1"/>
              </a:solidFill>
              <a:latin typeface="PT Serif" charset="0"/>
              <a:cs typeface="PT Serif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PT Serif" charset="0"/>
                <a:cs typeface="PT Serif" charset="0"/>
              </a:rPr>
              <a:t>Tdev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= 2.5 * (9.13)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^0.35 Months</a:t>
            </a: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       = 5.42 Months</a:t>
            </a:r>
          </a:p>
          <a:p>
            <a:endParaRPr lang="en-US" dirty="0" smtClean="0">
              <a:solidFill>
                <a:schemeClr val="bg1"/>
              </a:solidFill>
              <a:latin typeface="PT Serif" charset="0"/>
              <a:cs typeface="PT Serif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Team Size = 4           Assumed </a:t>
            </a:r>
            <a:r>
              <a:rPr lang="en-US" dirty="0" err="1" smtClean="0">
                <a:solidFill>
                  <a:schemeClr val="bg1"/>
                </a:solidFill>
                <a:latin typeface="PT Serif" charset="0"/>
                <a:cs typeface="PT Serif" charset="0"/>
              </a:rPr>
              <a:t>labour</a:t>
            </a:r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 cost = Rs 10000 per month per employee</a:t>
            </a:r>
          </a:p>
          <a:p>
            <a:r>
              <a:rPr lang="en-US" dirty="0" smtClean="0">
                <a:solidFill>
                  <a:schemeClr val="bg1"/>
                </a:solidFill>
                <a:latin typeface="PT Serif" charset="0"/>
                <a:cs typeface="PT Serif" charset="0"/>
              </a:rPr>
              <a:t>Man power = Rs 216000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Materials Required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4953000"/>
          <a:ext cx="6096000" cy="1407160"/>
        </p:xfrm>
        <a:graphic>
          <a:graphicData uri="http://schemas.openxmlformats.org/drawingml/2006/table">
            <a:tbl>
              <a:tblPr firstRow="1" bandRow="1">
                <a:tableStyleId>{F1784D30-5EE0-4E83-B65B-6F89D10F2099}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COST 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5999.00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 Office 2016 for Home and student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1900.00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7 starter edition 32</a:t>
                      </a:r>
                      <a:r>
                        <a:rPr lang="en-US" baseline="0" dirty="0" smtClean="0"/>
                        <a:t> bit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2166" y="241786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/>
              <a:t>: 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912869" y="372985"/>
            <a:ext cx="325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400" b="1" dirty="0">
                <a:solidFill>
                  <a:schemeClr val="accent3"/>
                </a:solidFill>
                <a:latin typeface="Montserrat" charset="0"/>
                <a:ea typeface="Adobe Ming Std L" panose="02020300000000000000" pitchFamily="18" charset="-128"/>
              </a:rPr>
              <a:t>Content</a:t>
            </a:r>
            <a:r>
              <a:rPr lang="en" sz="5400" b="1" dirty="0">
                <a:solidFill>
                  <a:srgbClr val="92D050"/>
                </a:solidFill>
              </a:rPr>
              <a:t> </a:t>
            </a:r>
            <a:endParaRPr lang="en-IN" sz="5400" b="1" dirty="0">
              <a:solidFill>
                <a:srgbClr val="92D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423" y="1927235"/>
            <a:ext cx="327611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sz="1800" dirty="0">
                <a:solidFill>
                  <a:srgbClr val="FFFFFF"/>
                </a:solidFill>
              </a:rPr>
              <a:t>👉</a:t>
            </a:r>
            <a:r>
              <a:rPr lang="en" sz="1800" dirty="0">
                <a:solidFill>
                  <a:srgbClr val="FFFFFF"/>
                </a:solidFill>
                <a:latin typeface="PT Serif" panose="020B0604020202020204" charset="0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PT Serif" panose="020B060402020202020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Uses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DFD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Activity Diagram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Use Case Diagram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Segmentation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>
                <a:solidFill>
                  <a:srgbClr val="FFFFFF"/>
                </a:solidFill>
                <a:latin typeface="PT Serif" panose="020B0604020202020204" charset="0"/>
              </a:rPr>
              <a:t>👉 </a:t>
            </a:r>
            <a:r>
              <a:rPr lang="en-IN" sz="1800" dirty="0" smtClean="0">
                <a:solidFill>
                  <a:schemeClr val="bg1"/>
                </a:solidFill>
                <a:latin typeface="PT Serif" panose="020B0604020202020204" charset="0"/>
              </a:rPr>
              <a:t>Sliding Window Detection 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endParaRPr lang="en-IN" dirty="0"/>
          </a:p>
        </p:txBody>
      </p:sp>
      <p:grpSp>
        <p:nvGrpSpPr>
          <p:cNvPr id="5" name="Shape 595"/>
          <p:cNvGrpSpPr/>
          <p:nvPr/>
        </p:nvGrpSpPr>
        <p:grpSpPr>
          <a:xfrm>
            <a:off x="1966296" y="480740"/>
            <a:ext cx="754421" cy="708772"/>
            <a:chOff x="3955900" y="2984500"/>
            <a:chExt cx="414000" cy="422525"/>
          </a:xfrm>
          <a:solidFill>
            <a:schemeClr val="accent1"/>
          </a:solidFill>
        </p:grpSpPr>
        <p:sp>
          <p:nvSpPr>
            <p:cNvPr id="6" name="Shape 596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59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59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5043713" y="1935383"/>
            <a:ext cx="457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  <a:latin typeface="PT Serif" panose="020B0604020202020204" charset="0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👉Text Detection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Image Processing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Classification of cropped image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Cost Estimation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>
                <a:solidFill>
                  <a:srgbClr val="FFFFFF"/>
                </a:solidFill>
                <a:latin typeface="PT Serif" panose="020B0604020202020204" charset="0"/>
              </a:rPr>
              <a:t>👉 </a:t>
            </a:r>
            <a:r>
              <a:rPr lang="en-IN" sz="1800" dirty="0" smtClean="0">
                <a:solidFill>
                  <a:schemeClr val="bg1"/>
                </a:solidFill>
                <a:latin typeface="PT Serif" panose="020B0604020202020204" charset="0"/>
              </a:rPr>
              <a:t> App Snapshots</a:t>
            </a:r>
          </a:p>
          <a:p>
            <a:pPr>
              <a:lnSpc>
                <a:spcPct val="150000"/>
              </a:lnSpc>
            </a:pPr>
            <a:r>
              <a:rPr lang="en" sz="1800" dirty="0" smtClean="0">
                <a:solidFill>
                  <a:srgbClr val="FFFFFF"/>
                </a:solidFill>
                <a:latin typeface="PT Serif" panose="020B0604020202020204" charset="0"/>
              </a:rPr>
              <a:t>👉  Future Scope</a:t>
            </a:r>
            <a:endParaRPr lang="en-IN" sz="1800" dirty="0">
              <a:solidFill>
                <a:schemeClr val="bg1"/>
              </a:solidFill>
              <a:latin typeface="PT Serif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" sz="1800" dirty="0">
                <a:solidFill>
                  <a:srgbClr val="FFFFFF"/>
                </a:solidFill>
                <a:latin typeface="PT Serif" panose="020B0604020202020204" charset="0"/>
              </a:rPr>
              <a:t>👉 References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  <a:latin typeface="PT Serif" panose="020B0604020202020204" charset="0"/>
              </a:rPr>
              <a:t>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4294967295"/>
          </p:nvPr>
        </p:nvSpPr>
        <p:spPr>
          <a:xfrm>
            <a:off x="762000" y="2362200"/>
            <a:ext cx="3810000" cy="219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 smtClean="0"/>
              <a:t>How to use the app ?</a:t>
            </a:r>
            <a:endParaRPr lang="en" sz="4800" dirty="0"/>
          </a:p>
        </p:txBody>
      </p:sp>
      <p:sp>
        <p:nvSpPr>
          <p:cNvPr id="260" name="Shape 260"/>
          <p:cNvSpPr/>
          <p:nvPr/>
        </p:nvSpPr>
        <p:spPr>
          <a:xfrm>
            <a:off x="5504225" y="1118675"/>
            <a:ext cx="2528999" cy="4474800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Place your screenshot here</a:t>
            </a:r>
          </a:p>
        </p:txBody>
      </p:sp>
      <p:sp>
        <p:nvSpPr>
          <p:cNvPr id="261" name="Shape 261"/>
          <p:cNvSpPr/>
          <p:nvPr/>
        </p:nvSpPr>
        <p:spPr>
          <a:xfrm>
            <a:off x="4800601" y="533400"/>
            <a:ext cx="3348124" cy="567148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 descr="C:\Users\Dipayan Deb\AppData\Local\Microsoft\Windows\INetCache\Content.Word\WhatsApp Image 2017-05-22 at 10.16.35 PM.JPE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66800"/>
            <a:ext cx="30480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1"/>
          <p:cNvSpPr/>
          <p:nvPr/>
        </p:nvSpPr>
        <p:spPr>
          <a:xfrm>
            <a:off x="5105399" y="533400"/>
            <a:ext cx="3043325" cy="567148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Shape 261"/>
          <p:cNvSpPr/>
          <p:nvPr/>
        </p:nvSpPr>
        <p:spPr>
          <a:xfrm>
            <a:off x="838200" y="533400"/>
            <a:ext cx="3124200" cy="567148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" name="Picture 5" descr="C:\Users\Dipayan Deb\AppData\Local\Microsoft\Windows\INetCache\Content.Word\WhatsApp Image 2017-05-22 at 10.16.35 PM (2).jpeg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28194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ipayan Deb\AppData\Local\Microsoft\Windows\INetCache\Content.Word\WhatsApp Image 2017-05-22 at 10.16.35 PM (4).jpeg"/>
          <p:cNvPicPr/>
          <p:nvPr/>
        </p:nvPicPr>
        <p:blipFill>
          <a:blip r:embed="rId3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90600"/>
            <a:ext cx="27432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61"/>
          <p:cNvSpPr/>
          <p:nvPr/>
        </p:nvSpPr>
        <p:spPr>
          <a:xfrm>
            <a:off x="5105401" y="533400"/>
            <a:ext cx="3043324" cy="567148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Shape 261"/>
          <p:cNvSpPr/>
          <p:nvPr/>
        </p:nvSpPr>
        <p:spPr>
          <a:xfrm>
            <a:off x="838200" y="533400"/>
            <a:ext cx="3200400" cy="567148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 descr="C:\Users\Dipayan Deb\AppData\Local\Microsoft\Windows\INetCache\Content.Word\WhatsApp Image 2017-05-22 at 10.16.35 PM.JPEG"/>
          <p:cNvPicPr/>
          <p:nvPr/>
        </p:nvPicPr>
        <p:blipFill>
          <a:blip r:embed="rId2"/>
          <a:srcRect l="39375" t="19640" r="39375" b="12587"/>
          <a:stretch>
            <a:fillRect/>
          </a:stretch>
        </p:blipFill>
        <p:spPr bwMode="auto">
          <a:xfrm>
            <a:off x="990600" y="990600"/>
            <a:ext cx="28956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Dipayan Deb\AppData\Local\Microsoft\Windows\INetCache\Content.Word\WhatsApp Image 2017-05-22 at 10.16.35 PM (1).jpeg"/>
          <p:cNvPicPr/>
          <p:nvPr/>
        </p:nvPicPr>
        <p:blipFill>
          <a:blip r:embed="rId3"/>
          <a:srcRect l="40000" t="19396" r="41154" b="12716"/>
          <a:stretch>
            <a:fillRect/>
          </a:stretch>
        </p:blipFill>
        <p:spPr bwMode="auto">
          <a:xfrm>
            <a:off x="5257800" y="990600"/>
            <a:ext cx="27432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4384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3"/>
              </a:buClr>
              <a:buFont typeface="Raavi" pitchFamily="34" charset="0"/>
              <a:buChar char="&gt;"/>
            </a:pPr>
            <a:r>
              <a:rPr lang="en-IN" sz="2400" dirty="0" smtClean="0"/>
              <a:t> </a:t>
            </a:r>
            <a:r>
              <a:rPr lang="en-IN" sz="2400" dirty="0" smtClean="0">
                <a:solidFill>
                  <a:schemeClr val="accent3"/>
                </a:solidFill>
              </a:rPr>
              <a:t>Intelligent Word Readers </a:t>
            </a:r>
            <a:r>
              <a:rPr lang="en-IN" sz="2400" dirty="0" smtClean="0">
                <a:solidFill>
                  <a:schemeClr val="bg1"/>
                </a:solidFill>
              </a:rPr>
              <a:t>can be built that process one word at a time.</a:t>
            </a:r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endParaRPr lang="en-IN" sz="2400" dirty="0" smtClean="0"/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r>
              <a:rPr lang="en-IN" sz="2400" dirty="0" smtClean="0"/>
              <a:t> </a:t>
            </a:r>
            <a:r>
              <a:rPr lang="en-IN" sz="2400" dirty="0" smtClean="0">
                <a:solidFill>
                  <a:schemeClr val="bg1"/>
                </a:solidFill>
              </a:rPr>
              <a:t>Interpreting the sentence on basis of </a:t>
            </a:r>
            <a:r>
              <a:rPr lang="en-IN" sz="2400" dirty="0" smtClean="0">
                <a:solidFill>
                  <a:schemeClr val="accent3"/>
                </a:solidFill>
              </a:rPr>
              <a:t>prior knowledge and understanding</a:t>
            </a:r>
            <a:r>
              <a:rPr lang="en-IN" sz="2400" dirty="0" smtClean="0"/>
              <a:t> </a:t>
            </a:r>
            <a:r>
              <a:rPr lang="en-IN" sz="2400" dirty="0" smtClean="0">
                <a:solidFill>
                  <a:schemeClr val="bg1"/>
                </a:solidFill>
              </a:rPr>
              <a:t>can be implemented.</a:t>
            </a:r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endParaRPr lang="en-IN" sz="2400" dirty="0" smtClean="0"/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r>
              <a:rPr lang="en-IN" sz="2400" dirty="0" smtClean="0"/>
              <a:t> </a:t>
            </a:r>
            <a:r>
              <a:rPr lang="en-IN" sz="2400" dirty="0" smtClean="0">
                <a:solidFill>
                  <a:schemeClr val="bg1"/>
                </a:solidFill>
              </a:rPr>
              <a:t>Using advanced</a:t>
            </a:r>
            <a:r>
              <a:rPr lang="en-IN" sz="2400" dirty="0" smtClean="0"/>
              <a:t> </a:t>
            </a:r>
            <a:r>
              <a:rPr lang="en-IN" sz="2400" dirty="0" smtClean="0">
                <a:solidFill>
                  <a:schemeClr val="accent3"/>
                </a:solidFill>
              </a:rPr>
              <a:t>Natural Language Processing.</a:t>
            </a:r>
            <a:endParaRPr lang="en-IN" sz="2400" dirty="0" smtClean="0"/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endParaRPr lang="en-IN" sz="2400" dirty="0" smtClean="0"/>
          </a:p>
          <a:p>
            <a:pPr>
              <a:buClr>
                <a:schemeClr val="accent3"/>
              </a:buClr>
              <a:buFont typeface="Raavi" pitchFamily="34" charset="0"/>
              <a:buChar char="&gt;"/>
            </a:pPr>
            <a:r>
              <a:rPr lang="en-IN" sz="2400" dirty="0" smtClean="0">
                <a:solidFill>
                  <a:schemeClr val="bg1"/>
                </a:solidFill>
              </a:rPr>
              <a:t>Modules of </a:t>
            </a:r>
            <a:r>
              <a:rPr lang="en-IN" sz="2400" dirty="0" smtClean="0">
                <a:solidFill>
                  <a:schemeClr val="accent3"/>
                </a:solidFill>
              </a:rPr>
              <a:t>any other language </a:t>
            </a:r>
            <a:r>
              <a:rPr lang="en-IN" sz="2400" dirty="0" smtClean="0">
                <a:solidFill>
                  <a:schemeClr val="bg1"/>
                </a:solidFill>
              </a:rPr>
              <a:t>can be added.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hape 126"/>
          <p:cNvSpPr txBox="1">
            <a:spLocks/>
          </p:cNvSpPr>
          <p:nvPr/>
        </p:nvSpPr>
        <p:spPr>
          <a:xfrm>
            <a:off x="457200" y="1143000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5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charset="0"/>
                <a:cs typeface="Montserrat" charset="0"/>
                <a:sym typeface="Arial"/>
              </a:rPr>
              <a:t>Future Scope of Improvement </a:t>
            </a:r>
            <a:r>
              <a:rPr kumimoji="0" lang="en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  <a:endParaRPr kumimoji="0" lang="en" sz="40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981200"/>
            <a:ext cx="8001000" cy="46474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lvl="0" indent="-317500">
              <a:buSzPct val="100000"/>
              <a:buFont typeface="Wingdings" pitchFamily="2" charset="2"/>
              <a:buChar char="q"/>
            </a:pPr>
            <a:r>
              <a:rPr lang="en" sz="2000" dirty="0" smtClean="0">
                <a:solidFill>
                  <a:schemeClr val="bg1"/>
                </a:solidFill>
                <a:hlinkClick r:id="rId2"/>
              </a:rPr>
              <a:t>https://www.coursera.org/learn/machine-learning</a:t>
            </a:r>
            <a:endParaRPr lang="en" sz="20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endParaRPr lang="en" sz="20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r>
              <a:rPr lang="en" sz="2000" dirty="0" smtClean="0">
                <a:solidFill>
                  <a:schemeClr val="bg1"/>
                </a:solidFill>
                <a:hlinkClick r:id="rId3"/>
              </a:rPr>
              <a:t>https://adeshpande3.github.io/adeshpande3.github.io/A-Beginner's-Guide-To-Understanding-Convolutional-Neural-Networks/</a:t>
            </a:r>
            <a:endParaRPr lang="en" sz="20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endParaRPr lang="en" sz="20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r>
              <a:rPr lang="en" sz="2000" dirty="0" smtClean="0">
                <a:solidFill>
                  <a:schemeClr val="bg1"/>
                </a:solidFill>
                <a:hlinkClick r:id="rId4"/>
              </a:rPr>
              <a:t>https://adeshpande3.github.io/adeshpande3.github.io/A-Beginner's-Guide-To-Understanding-Convolutional-Neural-Networks-Part-2/</a:t>
            </a:r>
            <a:endParaRPr lang="en" sz="20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endParaRPr lang="en" sz="1800" dirty="0" smtClean="0">
              <a:solidFill>
                <a:schemeClr val="bg1"/>
              </a:solidFill>
            </a:endParaRPr>
          </a:p>
          <a:p>
            <a:pPr marL="457200" lvl="0" indent="-317500">
              <a:buSzPct val="100000"/>
              <a:buFont typeface="Wingdings" pitchFamily="2" charset="2"/>
              <a:buChar char="q"/>
            </a:pPr>
            <a:r>
              <a:rPr lang="en" sz="2000" dirty="0" smtClean="0">
                <a:solidFill>
                  <a:schemeClr val="bg1"/>
                </a:solidFill>
              </a:rPr>
              <a:t>Y. Le Cun, B. Boser, J.S. Denker, D. Henderson, R.E. Howard, W. Hubbard, L.D. Jackel, et al. Handwritten digit recognition with a back-propagation network. In Advances in neural information processing systems, 1990. </a:t>
            </a:r>
          </a:p>
          <a:p>
            <a:pPr marL="457200" lvl="0" indent="-317500">
              <a:buSzPct val="100000"/>
            </a:pPr>
            <a:endParaRPr lang="en" sz="18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685800"/>
            <a:ext cx="525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 b="1" dirty="0" smtClean="0">
                <a:solidFill>
                  <a:schemeClr val="accent3"/>
                </a:solidFill>
                <a:latin typeface="Montserrat" charset="0"/>
                <a:cs typeface="Montserrat" charset="0"/>
              </a:rPr>
              <a:t>References</a:t>
            </a:r>
            <a:endParaRPr lang="en-US" sz="5400" b="1" dirty="0">
              <a:solidFill>
                <a:schemeClr val="accent3"/>
              </a:solidFill>
              <a:latin typeface="Montserrat" charset="0"/>
              <a:cs typeface="Montserra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2438400"/>
            <a:ext cx="701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THANK YOU !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318125" y="2204575"/>
            <a:ext cx="2448899" cy="2448899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286000" y="2514600"/>
            <a:ext cx="602819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 smtClean="0"/>
              <a:t>INTRODUCTION</a:t>
            </a:r>
            <a:endParaRPr lang="en" sz="6000" dirty="0"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2430050" y="3896349"/>
            <a:ext cx="6028199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" sz="2400" b="1" dirty="0" smtClean="0">
                <a:solidFill>
                  <a:srgbClr val="92D050"/>
                </a:solidFill>
                <a:latin typeface="PT Serif" panose="020B0604020202020204" charset="0"/>
              </a:rPr>
              <a:t> </a:t>
            </a:r>
            <a:r>
              <a:rPr lang="en" sz="2000" b="1" dirty="0" smtClean="0">
                <a:solidFill>
                  <a:schemeClr val="bg1"/>
                </a:solidFill>
                <a:latin typeface="PT Serif" panose="020B0604020202020204" charset="0"/>
              </a:rPr>
              <a:t>electronic conversion of images of a text to the characters.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b="1" dirty="0" smtClean="0">
                <a:solidFill>
                  <a:schemeClr val="bg1"/>
                </a:solidFill>
                <a:latin typeface="PT Serif" panose="020B0604020202020204" charset="0"/>
              </a:rPr>
              <a:t> edit and search the words in the scanned documents like paper and  PDF files, images</a:t>
            </a:r>
            <a:endParaRPr lang="en" sz="2000" dirty="0">
              <a:solidFill>
                <a:schemeClr val="bg1"/>
              </a:solidFill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104" name="Shape 10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502600" y="3039900"/>
            <a:ext cx="802500" cy="78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  <p:pic>
        <p:nvPicPr>
          <p:cNvPr id="5" name="Picture 4" descr="Screenshot (12).png"/>
          <p:cNvPicPr>
            <a:picLocks noChangeAspect="1"/>
          </p:cNvPicPr>
          <p:nvPr/>
        </p:nvPicPr>
        <p:blipFill>
          <a:blip r:embed="rId3"/>
          <a:srcRect l="13333" t="17681" r="31780" b="91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4600" y="1524000"/>
            <a:ext cx="4114800" cy="6096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2667000"/>
            <a:ext cx="1219200" cy="457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3200" y="3962400"/>
            <a:ext cx="6858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3962400"/>
            <a:ext cx="685800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71600" y="1828800"/>
            <a:ext cx="762000" cy="152400"/>
          </a:xfrm>
          <a:prstGeom prst="straightConnector1">
            <a:avLst/>
          </a:prstGeom>
          <a:ln w="50800" cmpd="sng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324600" y="3505200"/>
            <a:ext cx="1676400" cy="38100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LULA B’s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4800600" y="3505200"/>
            <a:ext cx="1219200" cy="38100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OPEN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6629400" y="2133600"/>
            <a:ext cx="1676400" cy="45720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LULA  B’s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2286000" y="914400"/>
            <a:ext cx="3962400" cy="38100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LULA B’s ANTIQUE MALL</a:t>
            </a:r>
            <a:endParaRPr lang="en-US" b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3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838200"/>
            <a:ext cx="6767100" cy="709799"/>
          </a:xfrm>
        </p:spPr>
        <p:txBody>
          <a:bodyPr/>
          <a:lstStyle/>
          <a:p>
            <a:r>
              <a:rPr lang="en-US" sz="4800" b="1" dirty="0" smtClean="0">
                <a:solidFill>
                  <a:schemeClr val="accent4"/>
                </a:solidFill>
                <a:latin typeface="Montserrat" charset="0"/>
              </a:rPr>
              <a:t>Uses </a:t>
            </a:r>
            <a:r>
              <a:rPr lang="en-US" sz="4800" b="1" dirty="0" smtClean="0">
                <a:solidFill>
                  <a:schemeClr val="accent3"/>
                </a:solidFill>
                <a:latin typeface="Montserrat" charset="0"/>
              </a:rPr>
              <a:t>:</a:t>
            </a:r>
            <a:r>
              <a:rPr lang="en-US" sz="3200" b="1" dirty="0" smtClean="0">
                <a:solidFill>
                  <a:schemeClr val="accent4"/>
                </a:solidFill>
                <a:latin typeface="Montserrat" charset="0"/>
              </a:rPr>
              <a:t> </a:t>
            </a:r>
            <a:endParaRPr lang="en-US" sz="3200" b="1" dirty="0">
              <a:latin typeface="Montserr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2133600"/>
            <a:ext cx="7848600" cy="914400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</a:t>
            </a: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Used as a form of data entry from printed documents </a:t>
            </a:r>
          </a:p>
          <a:p>
            <a:pPr>
              <a:lnSpc>
                <a:spcPct val="150000"/>
              </a:lnSpc>
              <a:buClr>
                <a:schemeClr val="accent3"/>
              </a:buClr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  Eg: Passport documents, Bank  statements, invoices, etc.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Vehicle license plate identification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Can be used to read foreign printed languages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Can be used to arrange letters in post offices</a:t>
            </a:r>
          </a:p>
          <a:p>
            <a:pPr>
              <a:lnSpc>
                <a:spcPct val="150000"/>
              </a:lnSpc>
              <a:buClr>
                <a:schemeClr val="accent3"/>
              </a:buClr>
              <a:buFont typeface="Wingdings" pitchFamily="2" charset="2"/>
              <a:buChar char="Ø"/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Helps in digitizing printed document</a:t>
            </a:r>
          </a:p>
          <a:p>
            <a:pPr lvl="3">
              <a:buClr>
                <a:schemeClr val="accent3"/>
              </a:buClr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   Benefits:    Search </a:t>
            </a:r>
          </a:p>
          <a:p>
            <a:pPr lvl="8">
              <a:buClr>
                <a:schemeClr val="accent3"/>
              </a:buClr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                      Compact storage </a:t>
            </a:r>
          </a:p>
          <a:p>
            <a:pPr lvl="8">
              <a:buClr>
                <a:schemeClr val="accent3"/>
              </a:buClr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                      Text Mining</a:t>
            </a:r>
          </a:p>
          <a:p>
            <a:pPr lvl="8">
              <a:buClr>
                <a:schemeClr val="accent4"/>
              </a:buClr>
            </a:pPr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PT Serif" charset="0"/>
              </a:rPr>
              <a:t>                          Machine translation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1.jpeg"/>
          <p:cNvPicPr>
            <a:picLocks noChangeAspect="1"/>
          </p:cNvPicPr>
          <p:nvPr/>
        </p:nvPicPr>
        <p:blipFill>
          <a:blip r:embed="rId2">
            <a:lum bright="-38000" contrast="-73000"/>
          </a:blip>
          <a:srcRect b="10796"/>
          <a:stretch>
            <a:fillRect/>
          </a:stretch>
        </p:blipFill>
        <p:spPr>
          <a:xfrm>
            <a:off x="0" y="0"/>
            <a:ext cx="9144000" cy="236219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" name="Picture 3" descr="Diagram2.jpeg"/>
          <p:cNvPicPr>
            <a:picLocks noChangeAspect="1"/>
          </p:cNvPicPr>
          <p:nvPr/>
        </p:nvPicPr>
        <p:blipFill>
          <a:blip r:embed="rId3">
            <a:lum bright="-38000" contrast="-66000"/>
          </a:blip>
          <a:srcRect b="5743"/>
          <a:stretch>
            <a:fillRect/>
          </a:stretch>
        </p:blipFill>
        <p:spPr>
          <a:xfrm>
            <a:off x="0" y="2362200"/>
            <a:ext cx="5334000" cy="4495800"/>
          </a:xfrm>
          <a:prstGeom prst="rect">
            <a:avLst/>
          </a:prstGeom>
        </p:spPr>
      </p:pic>
      <p:pic>
        <p:nvPicPr>
          <p:cNvPr id="5" name="Picture 4" descr="dfd0"/>
          <p:cNvPicPr>
            <a:picLocks noChangeAspect="1"/>
          </p:cNvPicPr>
          <p:nvPr/>
        </p:nvPicPr>
        <p:blipFill>
          <a:blip r:embed="rId4">
            <a:lum bright="-39000" contrast="-69000"/>
          </a:blip>
          <a:stretch>
            <a:fillRect/>
          </a:stretch>
        </p:blipFill>
        <p:spPr>
          <a:xfrm>
            <a:off x="5349143" y="2362200"/>
            <a:ext cx="3794857" cy="268570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sp>
        <p:nvSpPr>
          <p:cNvPr id="6" name="Shape 286"/>
          <p:cNvSpPr txBox="1">
            <a:spLocks/>
          </p:cNvSpPr>
          <p:nvPr/>
        </p:nvSpPr>
        <p:spPr>
          <a:xfrm>
            <a:off x="609600" y="2286000"/>
            <a:ext cx="8229600" cy="2727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Montserrat"/>
              <a:buNone/>
              <a:tabLst/>
              <a:defRPr/>
            </a:pPr>
            <a: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The Data </a:t>
            </a:r>
            <a:b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Flow Diagram </a:t>
            </a:r>
            <a:r>
              <a:rPr kumimoji="0" lang="e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[DFD]</a:t>
            </a:r>
            <a: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kumimoji="0" lang="en" sz="54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endParaRPr kumimoji="0" lang="en" sz="5400" b="1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DFDtraining_script.jpeg"/>
          <p:cNvPicPr>
            <a:picLocks noChangeAspect="1"/>
          </p:cNvPicPr>
          <p:nvPr/>
        </p:nvPicPr>
        <p:blipFill>
          <a:blip r:embed="rId5">
            <a:lum bright="-39000" contrast="-69000"/>
          </a:blip>
          <a:srcRect b="17621"/>
          <a:stretch>
            <a:fillRect/>
          </a:stretch>
        </p:blipFill>
        <p:spPr>
          <a:xfrm>
            <a:off x="5347878" y="5029200"/>
            <a:ext cx="3796122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298904"/>
            <a:ext cx="17272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User</a:t>
            </a:r>
          </a:p>
        </p:txBody>
      </p:sp>
      <p:sp>
        <p:nvSpPr>
          <p:cNvPr id="3" name="Oval 2"/>
          <p:cNvSpPr/>
          <p:nvPr/>
        </p:nvSpPr>
        <p:spPr>
          <a:xfrm>
            <a:off x="5791200" y="1600404"/>
            <a:ext cx="2667000" cy="2501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Intelligent Character </a:t>
            </a:r>
          </a:p>
          <a:p>
            <a:pPr algn="ctr"/>
            <a:r>
              <a:rPr lang="en-US" sz="2000" dirty="0"/>
              <a:t>Reader (ICR)</a:t>
            </a:r>
          </a:p>
        </p:txBody>
      </p:sp>
      <p:sp>
        <p:nvSpPr>
          <p:cNvPr id="4" name="Arc 3"/>
          <p:cNvSpPr/>
          <p:nvPr/>
        </p:nvSpPr>
        <p:spPr>
          <a:xfrm>
            <a:off x="2540000" y="1854404"/>
            <a:ext cx="3441700" cy="876300"/>
          </a:xfrm>
          <a:prstGeom prst="arc">
            <a:avLst>
              <a:gd name="adj1" fmla="val 10865471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/>
          <p:cNvSpPr/>
          <p:nvPr/>
        </p:nvSpPr>
        <p:spPr>
          <a:xfrm rot="10800000">
            <a:off x="2527300" y="2514804"/>
            <a:ext cx="3441700" cy="876300"/>
          </a:xfrm>
          <a:prstGeom prst="arc">
            <a:avLst>
              <a:gd name="adj1" fmla="val 11208906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842977" y="2147481"/>
            <a:ext cx="172671" cy="170412"/>
          </a:xfrm>
          <a:custGeom>
            <a:avLst/>
            <a:gdLst>
              <a:gd name="connsiteX0" fmla="*/ 0 w 172671"/>
              <a:gd name="connsiteY0" fmla="*/ 114300 h 170412"/>
              <a:gd name="connsiteX1" fmla="*/ 152400 w 172671"/>
              <a:gd name="connsiteY1" fmla="*/ 127000 h 170412"/>
              <a:gd name="connsiteX2" fmla="*/ 152400 w 172671"/>
              <a:gd name="connsiteY2" fmla="*/ 0 h 17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671" h="170412">
                <a:moveTo>
                  <a:pt x="0" y="114300"/>
                </a:moveTo>
                <a:cubicBezTo>
                  <a:pt x="18561" y="120487"/>
                  <a:pt x="128721" y="170412"/>
                  <a:pt x="152400" y="127000"/>
                </a:cubicBezTo>
                <a:cubicBezTo>
                  <a:pt x="172671" y="89836"/>
                  <a:pt x="152400" y="42333"/>
                  <a:pt x="152400" y="0"/>
                </a:cubicBezTo>
              </a:path>
            </a:pathLst>
          </a:cu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483338" y="2963933"/>
            <a:ext cx="152400" cy="137025"/>
          </a:xfrm>
          <a:custGeom>
            <a:avLst/>
            <a:gdLst>
              <a:gd name="connsiteX0" fmla="*/ 0 w 152400"/>
              <a:gd name="connsiteY0" fmla="*/ 137025 h 137025"/>
              <a:gd name="connsiteX1" fmla="*/ 12700 w 152400"/>
              <a:gd name="connsiteY1" fmla="*/ 48125 h 137025"/>
              <a:gd name="connsiteX2" fmla="*/ 38100 w 152400"/>
              <a:gd name="connsiteY2" fmla="*/ 10025 h 137025"/>
              <a:gd name="connsiteX3" fmla="*/ 152400 w 152400"/>
              <a:gd name="connsiteY3" fmla="*/ 10025 h 13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137025">
                <a:moveTo>
                  <a:pt x="0" y="137025"/>
                </a:moveTo>
                <a:cubicBezTo>
                  <a:pt x="4233" y="107392"/>
                  <a:pt x="4098" y="76797"/>
                  <a:pt x="12700" y="48125"/>
                </a:cubicBezTo>
                <a:cubicBezTo>
                  <a:pt x="17086" y="33505"/>
                  <a:pt x="23374" y="14041"/>
                  <a:pt x="38100" y="10025"/>
                </a:cubicBezTo>
                <a:cubicBezTo>
                  <a:pt x="74858" y="0"/>
                  <a:pt x="114300" y="10025"/>
                  <a:pt x="152400" y="10025"/>
                </a:cubicBezTo>
              </a:path>
            </a:pathLst>
          </a:cu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12654" y="1363723"/>
            <a:ext cx="256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Images </a:t>
            </a:r>
            <a:r>
              <a:rPr lang="en-US" sz="2400" dirty="0" smtClean="0">
                <a:solidFill>
                  <a:schemeClr val="bg1"/>
                </a:solidFill>
              </a:rPr>
              <a:t>(e.g.    </a:t>
            </a:r>
            <a:r>
              <a:rPr lang="en-US" sz="2400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2400" y="3441904"/>
            <a:ext cx="408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Output Text </a:t>
            </a:r>
            <a:r>
              <a:rPr lang="en-US" sz="2400" dirty="0" smtClean="0">
                <a:solidFill>
                  <a:schemeClr val="bg1"/>
                </a:solidFill>
              </a:rPr>
              <a:t>Document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          </a:t>
            </a:r>
            <a:r>
              <a:rPr lang="en-US" sz="2400" dirty="0" smtClean="0">
                <a:solidFill>
                  <a:schemeClr val="bg1"/>
                </a:solidFill>
              </a:rPr>
              <a:t>(e.g. </a:t>
            </a:r>
            <a:r>
              <a:rPr lang="en-US" sz="2400" dirty="0" smtClean="0">
                <a:solidFill>
                  <a:schemeClr val="bg1"/>
                </a:solidFill>
              </a:rPr>
              <a:t>1)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9500" y="4699204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(a) Level   </a:t>
            </a:r>
            <a:r>
              <a:rPr lang="en-US" sz="2400" b="1" dirty="0">
                <a:solidFill>
                  <a:schemeClr val="accent3"/>
                </a:solidFill>
              </a:rPr>
              <a:t>0  (Context Diagram)</a:t>
            </a:r>
          </a:p>
        </p:txBody>
      </p:sp>
      <p:pic>
        <p:nvPicPr>
          <p:cNvPr id="11" name="Picture 10" descr="1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47800"/>
            <a:ext cx="269507" cy="269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76644" y="2158516"/>
            <a:ext cx="1849583" cy="1618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0.1</a:t>
            </a:r>
            <a:endParaRPr lang="en-US" dirty="0"/>
          </a:p>
          <a:p>
            <a:pPr algn="ctr"/>
            <a:r>
              <a:rPr lang="en-US" dirty="0"/>
              <a:t>Image </a:t>
            </a:r>
          </a:p>
          <a:p>
            <a:pPr algn="ctr"/>
            <a:r>
              <a:rPr lang="en-US" dirty="0"/>
              <a:t>Segmentation</a:t>
            </a:r>
          </a:p>
        </p:txBody>
      </p:sp>
      <p:sp>
        <p:nvSpPr>
          <p:cNvPr id="3" name="Oval 2"/>
          <p:cNvSpPr/>
          <p:nvPr/>
        </p:nvSpPr>
        <p:spPr>
          <a:xfrm>
            <a:off x="3591792" y="2176988"/>
            <a:ext cx="1749135" cy="15690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0.2</a:t>
            </a:r>
            <a:endParaRPr lang="en-US" dirty="0"/>
          </a:p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Processing</a:t>
            </a:r>
          </a:p>
        </p:txBody>
      </p:sp>
      <p:sp>
        <p:nvSpPr>
          <p:cNvPr id="4" name="Oval 3"/>
          <p:cNvSpPr/>
          <p:nvPr/>
        </p:nvSpPr>
        <p:spPr>
          <a:xfrm>
            <a:off x="7213600" y="2174679"/>
            <a:ext cx="1732973" cy="1592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0.3</a:t>
            </a:r>
            <a:endParaRPr lang="en-US" dirty="0"/>
          </a:p>
          <a:p>
            <a:pPr algn="ctr"/>
            <a:r>
              <a:rPr lang="en-US" dirty="0"/>
              <a:t>Machine Learning Module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684648" y="1720943"/>
            <a:ext cx="864753" cy="1039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" idx="6"/>
            <a:endCxn id="3" idx="2"/>
          </p:cNvCxnSpPr>
          <p:nvPr/>
        </p:nvCxnSpPr>
        <p:spPr>
          <a:xfrm flipV="1">
            <a:off x="2026227" y="2961502"/>
            <a:ext cx="1565565" cy="635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6"/>
            <a:endCxn id="4" idx="2"/>
          </p:cNvCxnSpPr>
          <p:nvPr/>
        </p:nvCxnSpPr>
        <p:spPr>
          <a:xfrm>
            <a:off x="5340927" y="2961502"/>
            <a:ext cx="1872673" cy="9236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4"/>
          </p:cNvCxnSpPr>
          <p:nvPr/>
        </p:nvCxnSpPr>
        <p:spPr>
          <a:xfrm rot="5400000">
            <a:off x="7526194" y="4314340"/>
            <a:ext cx="1101436" cy="635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62514" y="4974619"/>
            <a:ext cx="2953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/>
                </a:solidFill>
              </a:rPr>
              <a:t>(b) Level   </a:t>
            </a:r>
            <a:r>
              <a:rPr lang="en-US" sz="2400" b="1" dirty="0">
                <a:solidFill>
                  <a:schemeClr val="accent3"/>
                </a:solidFill>
              </a:rPr>
              <a:t>1   DFD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1808" y="1307616"/>
            <a:ext cx="492443" cy="15113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40534" y="2284603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Segmented 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50121" y="2324354"/>
            <a:ext cx="19191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1D Vector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(Processed Image)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66344" y="3815617"/>
            <a:ext cx="738664" cy="1509486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Output Text </a:t>
            </a:r>
          </a:p>
          <a:p>
            <a:r>
              <a:rPr lang="en-US" sz="1800" dirty="0">
                <a:solidFill>
                  <a:schemeClr val="bg1"/>
                </a:solidFill>
              </a:rPr>
              <a:t>Document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1035</Words>
  <PresentationFormat>On-screen Show (4:3)</PresentationFormat>
  <Paragraphs>382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Adobe Ming Std L</vt:lpstr>
      <vt:lpstr>Quicksand</vt:lpstr>
      <vt:lpstr>Montserrat</vt:lpstr>
      <vt:lpstr>PT Serif</vt:lpstr>
      <vt:lpstr>Wingdings</vt:lpstr>
      <vt:lpstr>Times New Roman</vt:lpstr>
      <vt:lpstr>Raavi</vt:lpstr>
      <vt:lpstr>Eleanor template</vt:lpstr>
      <vt:lpstr>Intelligent Character Reader (ICR) using  Artificial Neural Networks (ANN)</vt:lpstr>
      <vt:lpstr>Presented By :</vt:lpstr>
      <vt:lpstr>Slide 3</vt:lpstr>
      <vt:lpstr>INTRODUCTION</vt:lpstr>
      <vt:lpstr>Slide 5</vt:lpstr>
      <vt:lpstr>Uses :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Segmentation  Process :</vt:lpstr>
      <vt:lpstr>89,526,124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Machine Learning Approach to Character Reading</dc:title>
  <dc:creator>payal kumari</dc:creator>
  <cp:lastModifiedBy>aa</cp:lastModifiedBy>
  <cp:revision>122</cp:revision>
  <dcterms:modified xsi:type="dcterms:W3CDTF">2017-05-24T15:59:50Z</dcterms:modified>
</cp:coreProperties>
</file>